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5"/>
  </p:notesMasterIdLst>
  <p:sldIdLst>
    <p:sldId id="256" r:id="rId3"/>
    <p:sldId id="257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B4B"/>
    <a:srgbClr val="8FC9D5"/>
    <a:srgbClr val="5EB1C2"/>
    <a:srgbClr val="E8DECA"/>
    <a:srgbClr val="F1EBDF"/>
    <a:srgbClr val="F9F6F1"/>
    <a:srgbClr val="B3B831"/>
    <a:srgbClr val="FFFFFF"/>
    <a:srgbClr val="000000"/>
    <a:srgbClr val="D9E7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8D230F3-CF80-4859-8CE7-A43EE81993B5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20E88-0105-458C-B4E1-75B64C0A4AC5}" type="datetimeFigureOut">
              <a:rPr lang="ru-RU" smtClean="0"/>
              <a:t>18.07.2024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31741-08CB-4A30-BEE7-121A899F20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011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w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w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w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, ТЕКСТ, ТАБЛИЦА Q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0713" y="1208088"/>
            <a:ext cx="5616575" cy="723743"/>
          </a:xfrm>
        </p:spPr>
        <p:txBody>
          <a:bodyPr anchor="t" anchorCtr="0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CBA4B1C7-C22A-4ACA-BD08-C0E3373D78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4840" y="733601"/>
            <a:ext cx="868998" cy="231425"/>
          </a:xfrm>
          <a:prstGeom prst="rect">
            <a:avLst/>
          </a:prstGeom>
        </p:spPr>
        <p:txBody>
          <a:bodyPr vert="horz" lIns="0" tIns="45720" rIns="7200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9F891-7DC6-4097-876A-BA03DC1F8EF7}" type="datetime1">
              <a:rPr lang="ru-RU" smtClean="0"/>
              <a:t>18.07.2024</a:t>
            </a:fld>
            <a:endParaRPr lang="ru-RU" dirty="0"/>
          </a:p>
        </p:txBody>
      </p:sp>
      <p:sp>
        <p:nvSpPr>
          <p:cNvPr id="24" name="Таблица 23">
            <a:extLst>
              <a:ext uri="{FF2B5EF4-FFF2-40B4-BE49-F238E27FC236}">
                <a16:creationId xmlns:a16="http://schemas.microsoft.com/office/drawing/2014/main" id="{BFBBAEF9-EE4A-499F-9FB2-6B101C93ED83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0713" y="2380343"/>
            <a:ext cx="5616575" cy="47380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aseline="0"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ABDDE631-7C5D-4ADE-8E3B-6C0A761714B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70000" y="8561614"/>
            <a:ext cx="1530350" cy="406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900">
                <a:latin typeface="+mn-lt"/>
              </a:defRPr>
            </a:lvl1pPr>
            <a:lvl2pPr marL="342900" indent="0">
              <a:buFontTx/>
              <a:buNone/>
              <a:defRPr sz="900">
                <a:latin typeface="+mn-lt"/>
              </a:defRPr>
            </a:lvl2pPr>
            <a:lvl3pPr marL="685800" indent="0">
              <a:buFontTx/>
              <a:buNone/>
              <a:defRPr sz="900">
                <a:latin typeface="+mn-lt"/>
              </a:defRPr>
            </a:lvl3pPr>
            <a:lvl4pPr marL="1028700" indent="0">
              <a:buFontTx/>
              <a:buNone/>
              <a:defRPr sz="900">
                <a:latin typeface="+mn-lt"/>
              </a:defRPr>
            </a:lvl4pPr>
            <a:lvl5pPr marL="1371600" indent="0">
              <a:buFontTx/>
              <a:buNone/>
              <a:defRPr sz="9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0" name="Рисунок 29">
            <a:extLst>
              <a:ext uri="{FF2B5EF4-FFF2-40B4-BE49-F238E27FC236}">
                <a16:creationId xmlns:a16="http://schemas.microsoft.com/office/drawing/2014/main" id="{7B079497-40D0-4509-A0A4-4FB6FAC9798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9600" y="8415564"/>
            <a:ext cx="565150" cy="565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 dirty="0"/>
              <a:t>QR-cod</a:t>
            </a:r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AD36529-7FF1-4CDB-B635-B7E2D5FEA8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713" y="1857375"/>
            <a:ext cx="5616575" cy="486682"/>
          </a:xfrm>
          <a:prstGeom prst="rect">
            <a:avLst/>
          </a:prstGeom>
        </p:spPr>
        <p:txBody>
          <a:bodyPr lIns="36000"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1831FA-0192-40F1-9EBE-C395221C06F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19324" y="9321888"/>
            <a:ext cx="3605213" cy="216982"/>
          </a:xfrm>
          <a:prstGeom prst="rect">
            <a:avLst/>
          </a:prstGeom>
          <a:noFill/>
        </p:spPr>
        <p:txBody>
          <a:bodyPr wrap="square" lIns="0">
            <a:spAutoFit/>
          </a:bodyPr>
          <a:lstStyle>
            <a:lvl1pPr marL="0" indent="0">
              <a:buNone/>
              <a:defRPr lang="ru-RU" sz="900" spc="50" smtClean="0">
                <a:effectLst/>
                <a:latin typeface="Gilroy Light" panose="00000400000000000000" pitchFamily="50" charset="-52"/>
                <a:ea typeface="Calibri" panose="020F0502020204030204" pitchFamily="34" charset="0"/>
              </a:defRPr>
            </a:lvl1pPr>
            <a:lvl2pPr>
              <a:defRPr lang="ru-RU" smtClean="0">
                <a:latin typeface="+mn-lt"/>
              </a:defRPr>
            </a:lvl2pPr>
            <a:lvl3pPr>
              <a:defRPr lang="ru-RU" sz="1800" smtClean="0">
                <a:latin typeface="+mn-lt"/>
              </a:defRPr>
            </a:lvl3pPr>
            <a:lvl4pPr>
              <a:defRPr lang="ru-RU" sz="1800" smtClean="0">
                <a:latin typeface="+mn-lt"/>
              </a:defRPr>
            </a:lvl4pPr>
            <a:lvl5pPr>
              <a:defRPr lang="ru-RU" sz="1800">
                <a:latin typeface="+mn-lt"/>
              </a:defRPr>
            </a:lvl5pPr>
          </a:lstStyle>
          <a:p>
            <a:r>
              <a:rPr lang="ru-RU" dirty="0"/>
              <a:t>Помогаем создавать продукты по мировым стандартам </a:t>
            </a:r>
          </a:p>
        </p:txBody>
      </p:sp>
    </p:spTree>
    <p:extLst>
      <p:ext uri="{BB962C8B-B14F-4D97-AF65-F5344CB8AC3E}">
        <p14:creationId xmlns:p14="http://schemas.microsoft.com/office/powerpoint/2010/main" val="92966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B72FF5-A6DD-4DAC-B4A9-11D61392D1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91440" bIns="45720" rtlCol="0" anchor="t" anchorCtr="0">
            <a:normAutofit/>
          </a:bodyPr>
          <a:lstStyle>
            <a:lvl1pPr>
              <a:defRPr lang="ru-RU" dirty="0"/>
            </a:lvl1pPr>
          </a:lstStyle>
          <a:p>
            <a:pPr marL="0" lvl="0"/>
            <a:r>
              <a:rPr lang="ru-RU" dirty="0"/>
              <a:t>ОБРАЗЕЦ ЗАГОЛОВКА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37A54DE-6EFD-489B-A45C-7E4E0E429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Помогаем создавать продукты по мировым стандартам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C7C9243-0480-4BD1-9FD2-3C3BAC2A9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F30389A-210E-4713-A43A-FE0CA0339365}"/>
              </a:ext>
            </a:extLst>
          </p:cNvPr>
          <p:cNvGrpSpPr/>
          <p:nvPr userDrawn="1"/>
        </p:nvGrpSpPr>
        <p:grpSpPr>
          <a:xfrm>
            <a:off x="620713" y="8483537"/>
            <a:ext cx="2968307" cy="507831"/>
            <a:chOff x="620713" y="8695860"/>
            <a:chExt cx="2968307" cy="50783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D24BE2D-B8B0-439A-867C-7693EEAF1146}"/>
                </a:ext>
              </a:extLst>
            </p:cNvPr>
            <p:cNvSpPr txBox="1"/>
            <p:nvPr/>
          </p:nvSpPr>
          <p:spPr>
            <a:xfrm>
              <a:off x="620713" y="8695860"/>
              <a:ext cx="1413827" cy="507831"/>
            </a:xfrm>
            <a:prstGeom prst="rect">
              <a:avLst/>
            </a:prstGeom>
            <a:noFill/>
          </p:spPr>
          <p:txBody>
            <a:bodyPr wrap="square" lIns="0">
              <a:spAutoFit/>
            </a:bodyPr>
            <a:lstStyle>
              <a:defPPr>
                <a:defRPr lang="en-US"/>
              </a:defPPr>
              <a:lvl1pPr>
                <a:defRPr sz="900">
                  <a:effectLst/>
                  <a:latin typeface="Gilroy Light" panose="00000400000000000000" pitchFamily="50" charset="-52"/>
                  <a:ea typeface="Calibri" panose="020F0502020204030204" pitchFamily="34" charset="0"/>
                </a:defRPr>
              </a:lvl1pPr>
            </a:lstStyle>
            <a:p>
              <a:r>
                <a:rPr lang="ru-RU" dirty="0">
                  <a:latin typeface="Gilroy" panose="00000600000000000000" pitchFamily="50" charset="-52"/>
                </a:rPr>
                <a:t>ООО «СЕЛЛ-Сервис» </a:t>
              </a:r>
            </a:p>
            <a:p>
              <a:r>
                <a:rPr lang="ru-RU" dirty="0"/>
                <a:t>630005, Новосибирск,</a:t>
              </a:r>
            </a:p>
            <a:p>
              <a:r>
                <a:rPr lang="ru-RU" dirty="0"/>
                <a:t>ул. Писарева, 38/2</a:t>
              </a:r>
            </a:p>
          </p:txBody>
        </p:sp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1D284F04-1DA4-42BF-9F82-113C22910C6E}"/>
                </a:ext>
              </a:extLst>
            </p:cNvPr>
            <p:cNvGrpSpPr/>
            <p:nvPr/>
          </p:nvGrpSpPr>
          <p:grpSpPr>
            <a:xfrm>
              <a:off x="2244239" y="8761841"/>
              <a:ext cx="115473" cy="389989"/>
              <a:chOff x="2830223" y="8761841"/>
              <a:chExt cx="115473" cy="389989"/>
            </a:xfrm>
          </p:grpSpPr>
          <p:pic>
            <p:nvPicPr>
              <p:cNvPr id="10" name="Рисунок 9">
                <a:extLst>
                  <a:ext uri="{FF2B5EF4-FFF2-40B4-BE49-F238E27FC236}">
                    <a16:creationId xmlns:a16="http://schemas.microsoft.com/office/drawing/2014/main" id="{891BC5FC-40C9-441C-A99C-174723E694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30223" y="9039911"/>
                <a:ext cx="111919" cy="111919"/>
              </a:xfrm>
              <a:prstGeom prst="rect">
                <a:avLst/>
              </a:prstGeom>
            </p:spPr>
          </p:pic>
          <p:pic>
            <p:nvPicPr>
              <p:cNvPr id="11" name="Рисунок 10">
                <a:extLst>
                  <a:ext uri="{FF2B5EF4-FFF2-40B4-BE49-F238E27FC236}">
                    <a16:creationId xmlns:a16="http://schemas.microsoft.com/office/drawing/2014/main" id="{A0BA6CC9-7E05-4B08-B5CC-A28E8E5994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841625" y="8761841"/>
                <a:ext cx="104071" cy="104299"/>
              </a:xfrm>
              <a:prstGeom prst="rect">
                <a:avLst/>
              </a:prstGeom>
            </p:spPr>
          </p:pic>
          <p:pic>
            <p:nvPicPr>
              <p:cNvPr id="12" name="Рисунок 11">
                <a:extLst>
                  <a:ext uri="{FF2B5EF4-FFF2-40B4-BE49-F238E27FC236}">
                    <a16:creationId xmlns:a16="http://schemas.microsoft.com/office/drawing/2014/main" id="{E7536462-AFBA-4901-920D-D979137794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837339" y="8921992"/>
                <a:ext cx="104071" cy="74825"/>
              </a:xfrm>
              <a:prstGeom prst="rect">
                <a:avLst/>
              </a:prstGeom>
            </p:spPr>
          </p:pic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0AC3868-C407-47CF-92B6-9D2456AD3EAD}"/>
                </a:ext>
              </a:extLst>
            </p:cNvPr>
            <p:cNvSpPr txBox="1"/>
            <p:nvPr/>
          </p:nvSpPr>
          <p:spPr>
            <a:xfrm>
              <a:off x="2411413" y="8695860"/>
              <a:ext cx="1177607" cy="507831"/>
            </a:xfrm>
            <a:prstGeom prst="rect">
              <a:avLst/>
            </a:prstGeom>
            <a:noFill/>
          </p:spPr>
          <p:txBody>
            <a:bodyPr wrap="square" lIns="0">
              <a:spAutoFit/>
            </a:bodyPr>
            <a:lstStyle>
              <a:defPPr>
                <a:defRPr lang="en-US"/>
              </a:defPPr>
              <a:lvl1pPr>
                <a:defRPr sz="900">
                  <a:effectLst/>
                  <a:latin typeface="Gilroy Light" panose="00000400000000000000" pitchFamily="50" charset="-52"/>
                  <a:ea typeface="Calibri" panose="020F0502020204030204" pitchFamily="34" charset="0"/>
                </a:defRPr>
              </a:lvl1pPr>
            </a:lstStyle>
            <a:p>
              <a:r>
                <a:rPr lang="ru-RU" dirty="0"/>
                <a:t>+7 (383) 227-84-15</a:t>
              </a:r>
            </a:p>
            <a:p>
              <a:r>
                <a:rPr lang="en-US" dirty="0"/>
                <a:t>info@sell-service.ru</a:t>
              </a:r>
              <a:endParaRPr lang="ru-RU" dirty="0"/>
            </a:p>
            <a:p>
              <a:r>
                <a:rPr lang="en-US" dirty="0"/>
                <a:t>sell-service.ru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96750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Т, ТАБЛИЦА С АДРЕ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0713" y="1208088"/>
            <a:ext cx="5616575" cy="466166"/>
          </a:xfrm>
        </p:spPr>
        <p:txBody>
          <a:bodyPr vert="horz" lIns="0" tIns="45720" rIns="72000" bIns="45720" rtlCol="0" anchor="t" anchorCtr="0">
            <a:normAutofit/>
          </a:bodyPr>
          <a:lstStyle>
            <a:lvl1pPr>
              <a:defRPr lang="en-US" sz="1800" dirty="0"/>
            </a:lvl1pPr>
          </a:lstStyle>
          <a:p>
            <a:pPr marL="0" lvl="0"/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371601" y="1857375"/>
            <a:ext cx="1600200" cy="719138"/>
          </a:xfrm>
          <a:prstGeom prst="rect">
            <a:avLst/>
          </a:prstGeom>
        </p:spPr>
        <p:txBody>
          <a:bodyPr rIns="36000"/>
          <a:lstStyle>
            <a:lvl1pPr marL="0" indent="0" algn="r">
              <a:lnSpc>
                <a:spcPct val="80000"/>
              </a:lnSpc>
              <a:spcBef>
                <a:spcPts val="100"/>
              </a:spcBef>
              <a:buNone/>
              <a:defRPr sz="1000"/>
            </a:lvl1pPr>
            <a:lvl2pPr marL="342900" indent="0" algn="r">
              <a:buNone/>
              <a:defRPr sz="1000"/>
            </a:lvl2pPr>
            <a:lvl3pPr marL="685800" indent="0" algn="r">
              <a:buNone/>
              <a:defRPr sz="1000"/>
            </a:lvl3pPr>
            <a:lvl4pPr marL="1028700" indent="0" algn="r">
              <a:buNone/>
              <a:defRPr sz="1000"/>
            </a:lvl4pPr>
            <a:lvl5pPr marL="1371600" indent="0" algn="r">
              <a:buNone/>
              <a:defRPr sz="1000"/>
            </a:lvl5pPr>
          </a:lstStyle>
          <a:p>
            <a:pPr lvl="0"/>
            <a:r>
              <a:rPr lang="ru-RU" dirty="0"/>
              <a:t>ОБРАЗЕЦ ТЕКСТА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Помогаем создавать продукты по мировым стандартам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EFF9BD1-2A3A-4797-B544-DB920FA4DD4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033713" y="1857375"/>
            <a:ext cx="3200401" cy="719138"/>
          </a:xfrm>
          <a:prstGeom prst="rect">
            <a:avLst/>
          </a:prstGeom>
        </p:spPr>
        <p:txBody>
          <a:bodyPr lIns="36000"/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000">
                <a:latin typeface="Gilroy Light" panose="00000400000000000000" pitchFamily="50" charset="-52"/>
              </a:defRPr>
            </a:lvl1pPr>
            <a:lvl2pPr marL="342900" indent="0">
              <a:buNone/>
              <a:defRPr sz="1000"/>
            </a:lvl2pPr>
            <a:lvl3pPr marL="685800" indent="0">
              <a:buNone/>
              <a:defRPr sz="1000"/>
            </a:lvl3pPr>
            <a:lvl4pPr marL="1028700" indent="0">
              <a:buNone/>
              <a:defRPr sz="1000"/>
            </a:lvl4pPr>
            <a:lvl5pPr marL="1371600" indent="0">
              <a:buNone/>
              <a:defRPr sz="1000"/>
            </a:lvl5pPr>
          </a:lstStyle>
          <a:p>
            <a:pPr lvl="0"/>
            <a:r>
              <a:rPr lang="ru-RU" dirty="0"/>
              <a:t>Образец текста</a:t>
            </a:r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CBA4B1C7-C22A-4ACA-BD08-C0E3373D78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4840" y="733601"/>
            <a:ext cx="868998" cy="231425"/>
          </a:xfrm>
          <a:prstGeom prst="rect">
            <a:avLst/>
          </a:prstGeom>
        </p:spPr>
        <p:txBody>
          <a:bodyPr vert="horz" lIns="0" tIns="45720" rIns="7200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9F891-7DC6-4097-876A-BA03DC1F8EF7}" type="datetime1">
              <a:rPr lang="ru-RU" smtClean="0"/>
              <a:t>18.07.2024</a:t>
            </a:fld>
            <a:endParaRPr lang="ru-RU" dirty="0"/>
          </a:p>
        </p:txBody>
      </p:sp>
      <p:sp>
        <p:nvSpPr>
          <p:cNvPr id="22" name="Рисунок 21">
            <a:extLst>
              <a:ext uri="{FF2B5EF4-FFF2-40B4-BE49-F238E27FC236}">
                <a16:creationId xmlns:a16="http://schemas.microsoft.com/office/drawing/2014/main" id="{24E35E0C-9F8C-4995-82EB-6EE137954E1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0713" y="1866900"/>
            <a:ext cx="725487" cy="692150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endParaRPr lang="ru-RU" dirty="0"/>
          </a:p>
        </p:txBody>
      </p:sp>
      <p:sp>
        <p:nvSpPr>
          <p:cNvPr id="24" name="Таблица 23">
            <a:extLst>
              <a:ext uri="{FF2B5EF4-FFF2-40B4-BE49-F238E27FC236}">
                <a16:creationId xmlns:a16="http://schemas.microsoft.com/office/drawing/2014/main" id="{BFBBAEF9-EE4A-499F-9FB2-6B101C93ED83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0713" y="3097368"/>
            <a:ext cx="5616575" cy="40209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aseline="0">
                <a:latin typeface="+mn-lt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47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, ТЕКСТ, ТАБЛИЦА С АДРЕ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0713" y="1208087"/>
            <a:ext cx="5616575" cy="649287"/>
          </a:xfrm>
        </p:spPr>
        <p:txBody>
          <a:bodyPr vert="horz" lIns="0" tIns="45720" rIns="72000" bIns="45720" rtlCol="0" anchor="t" anchorCtr="0">
            <a:normAutofit/>
          </a:bodyPr>
          <a:lstStyle>
            <a:lvl1pPr>
              <a:defRPr lang="en-US" sz="1800" dirty="0"/>
            </a:lvl1pPr>
          </a:lstStyle>
          <a:p>
            <a:pPr marL="0" lvl="0"/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Помогаем создавать продукты по мировым стандартам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92600100-8141-4C8E-918E-324E403E0F32}"/>
              </a:ext>
            </a:extLst>
          </p:cNvPr>
          <p:cNvGrpSpPr/>
          <p:nvPr userDrawn="1"/>
        </p:nvGrpSpPr>
        <p:grpSpPr>
          <a:xfrm>
            <a:off x="620713" y="8483537"/>
            <a:ext cx="2968307" cy="507831"/>
            <a:chOff x="620713" y="8695860"/>
            <a:chExt cx="2968307" cy="50783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C148AA0-4549-488E-B9AA-F5DB8FA05923}"/>
                </a:ext>
              </a:extLst>
            </p:cNvPr>
            <p:cNvSpPr txBox="1"/>
            <p:nvPr/>
          </p:nvSpPr>
          <p:spPr>
            <a:xfrm>
              <a:off x="620713" y="8695860"/>
              <a:ext cx="1413827" cy="507831"/>
            </a:xfrm>
            <a:prstGeom prst="rect">
              <a:avLst/>
            </a:prstGeom>
            <a:noFill/>
          </p:spPr>
          <p:txBody>
            <a:bodyPr wrap="square" lIns="0">
              <a:spAutoFit/>
            </a:bodyPr>
            <a:lstStyle>
              <a:defPPr>
                <a:defRPr lang="en-US"/>
              </a:defPPr>
              <a:lvl1pPr>
                <a:defRPr sz="900">
                  <a:effectLst/>
                  <a:latin typeface="Gilroy Light" panose="00000400000000000000" pitchFamily="50" charset="-52"/>
                  <a:ea typeface="Calibri" panose="020F0502020204030204" pitchFamily="34" charset="0"/>
                </a:defRPr>
              </a:lvl1pPr>
            </a:lstStyle>
            <a:p>
              <a:r>
                <a:rPr lang="ru-RU" dirty="0">
                  <a:latin typeface="Gilroy" panose="00000600000000000000" pitchFamily="50" charset="-52"/>
                </a:rPr>
                <a:t>ООО «СЕЛЛ-Сервис» </a:t>
              </a:r>
            </a:p>
            <a:p>
              <a:r>
                <a:rPr lang="ru-RU" dirty="0"/>
                <a:t>630005, Новосибирск,</a:t>
              </a:r>
            </a:p>
            <a:p>
              <a:r>
                <a:rPr lang="ru-RU" dirty="0"/>
                <a:t>ул. Писарева, 38/2</a:t>
              </a:r>
            </a:p>
          </p:txBody>
        </p:sp>
        <p:grpSp>
          <p:nvGrpSpPr>
            <p:cNvPr id="13" name="Группа 12">
              <a:extLst>
                <a:ext uri="{FF2B5EF4-FFF2-40B4-BE49-F238E27FC236}">
                  <a16:creationId xmlns:a16="http://schemas.microsoft.com/office/drawing/2014/main" id="{13691A03-41EA-4227-9C87-284D2930DDFB}"/>
                </a:ext>
              </a:extLst>
            </p:cNvPr>
            <p:cNvGrpSpPr/>
            <p:nvPr/>
          </p:nvGrpSpPr>
          <p:grpSpPr>
            <a:xfrm>
              <a:off x="2244239" y="8761841"/>
              <a:ext cx="115473" cy="389989"/>
              <a:chOff x="2830223" y="8761841"/>
              <a:chExt cx="115473" cy="389989"/>
            </a:xfrm>
          </p:grpSpPr>
          <p:pic>
            <p:nvPicPr>
              <p:cNvPr id="15" name="Рисунок 14">
                <a:extLst>
                  <a:ext uri="{FF2B5EF4-FFF2-40B4-BE49-F238E27FC236}">
                    <a16:creationId xmlns:a16="http://schemas.microsoft.com/office/drawing/2014/main" id="{07EFEA89-2856-4147-AF5F-09B4CA491F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30223" y="9039911"/>
                <a:ext cx="111919" cy="111919"/>
              </a:xfrm>
              <a:prstGeom prst="rect">
                <a:avLst/>
              </a:prstGeom>
            </p:spPr>
          </p:pic>
          <p:pic>
            <p:nvPicPr>
              <p:cNvPr id="16" name="Рисунок 15">
                <a:extLst>
                  <a:ext uri="{FF2B5EF4-FFF2-40B4-BE49-F238E27FC236}">
                    <a16:creationId xmlns:a16="http://schemas.microsoft.com/office/drawing/2014/main" id="{F043309E-C21A-4CF8-9352-A7E0CD4CAD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841625" y="8761841"/>
                <a:ext cx="104071" cy="104299"/>
              </a:xfrm>
              <a:prstGeom prst="rect">
                <a:avLst/>
              </a:prstGeom>
            </p:spPr>
          </p:pic>
          <p:pic>
            <p:nvPicPr>
              <p:cNvPr id="17" name="Рисунок 16">
                <a:extLst>
                  <a:ext uri="{FF2B5EF4-FFF2-40B4-BE49-F238E27FC236}">
                    <a16:creationId xmlns:a16="http://schemas.microsoft.com/office/drawing/2014/main" id="{2DA93E37-EA1C-434E-A59E-7CE2F48A29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837339" y="8921992"/>
                <a:ext cx="104071" cy="74825"/>
              </a:xfrm>
              <a:prstGeom prst="rect">
                <a:avLst/>
              </a:prstGeom>
            </p:spPr>
          </p:pic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1FB48CE-19A0-4DE4-A5B8-39E5903AEE5B}"/>
                </a:ext>
              </a:extLst>
            </p:cNvPr>
            <p:cNvSpPr txBox="1"/>
            <p:nvPr/>
          </p:nvSpPr>
          <p:spPr>
            <a:xfrm>
              <a:off x="2411413" y="8695860"/>
              <a:ext cx="1177607" cy="507831"/>
            </a:xfrm>
            <a:prstGeom prst="rect">
              <a:avLst/>
            </a:prstGeom>
            <a:noFill/>
          </p:spPr>
          <p:txBody>
            <a:bodyPr wrap="square" lIns="0">
              <a:spAutoFit/>
            </a:bodyPr>
            <a:lstStyle>
              <a:defPPr>
                <a:defRPr lang="en-US"/>
              </a:defPPr>
              <a:lvl1pPr>
                <a:defRPr sz="900">
                  <a:effectLst/>
                  <a:latin typeface="Gilroy Light" panose="00000400000000000000" pitchFamily="50" charset="-52"/>
                  <a:ea typeface="Calibri" panose="020F0502020204030204" pitchFamily="34" charset="0"/>
                </a:defRPr>
              </a:lvl1pPr>
            </a:lstStyle>
            <a:p>
              <a:r>
                <a:rPr lang="ru-RU" dirty="0"/>
                <a:t>+7 (383) 227-84-15</a:t>
              </a:r>
            </a:p>
            <a:p>
              <a:r>
                <a:rPr lang="en-US" dirty="0"/>
                <a:t>info@sell-service.ru</a:t>
              </a:r>
              <a:endParaRPr lang="ru-RU" dirty="0"/>
            </a:p>
            <a:p>
              <a:r>
                <a:rPr lang="en-US" dirty="0"/>
                <a:t>sell-service.ru</a:t>
              </a:r>
              <a:endParaRPr lang="ru-RU" dirty="0"/>
            </a:p>
          </p:txBody>
        </p:sp>
      </p:grp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CBA4B1C7-C22A-4ACA-BD08-C0E3373D78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4840" y="733601"/>
            <a:ext cx="868998" cy="231425"/>
          </a:xfrm>
          <a:prstGeom prst="rect">
            <a:avLst/>
          </a:prstGeom>
        </p:spPr>
        <p:txBody>
          <a:bodyPr vert="horz" lIns="0" tIns="45720" rIns="7200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9F891-7DC6-4097-876A-BA03DC1F8EF7}" type="datetime1">
              <a:rPr lang="ru-RU" smtClean="0"/>
              <a:t>18.07.2024</a:t>
            </a:fld>
            <a:endParaRPr lang="ru-RU" dirty="0"/>
          </a:p>
        </p:txBody>
      </p:sp>
      <p:sp>
        <p:nvSpPr>
          <p:cNvPr id="24" name="Таблица 23">
            <a:extLst>
              <a:ext uri="{FF2B5EF4-FFF2-40B4-BE49-F238E27FC236}">
                <a16:creationId xmlns:a16="http://schemas.microsoft.com/office/drawing/2014/main" id="{BFBBAEF9-EE4A-499F-9FB2-6B101C93ED83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0713" y="2137892"/>
            <a:ext cx="5616575" cy="49804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aseline="0">
                <a:latin typeface="+mn-lt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0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4840" y="733601"/>
            <a:ext cx="868998" cy="231425"/>
          </a:xfrm>
          <a:prstGeom prst="rect">
            <a:avLst/>
          </a:prstGeom>
        </p:spPr>
        <p:txBody>
          <a:bodyPr/>
          <a:lstStyle/>
          <a:p>
            <a:fld id="{56CDF4CC-845F-42C9-890A-3A8378887477}" type="datetime1">
              <a:rPr lang="ru-RU" smtClean="0"/>
              <a:t>18.07.2024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Помогаем создавать продукты по мировым стандартам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093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B72FF5-A6DD-4DAC-B4A9-11D61392D1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91440" bIns="45720" rtlCol="0" anchor="t" anchorCtr="0">
            <a:normAutofit/>
          </a:bodyPr>
          <a:lstStyle>
            <a:lvl1pPr>
              <a:defRPr lang="ru-RU" dirty="0"/>
            </a:lvl1pPr>
          </a:lstStyle>
          <a:p>
            <a:pPr marL="0" lvl="0"/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EBEF69C-42E5-4542-8819-350A267D50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840" y="733601"/>
            <a:ext cx="868998" cy="231425"/>
          </a:xfrm>
          <a:prstGeom prst="rect">
            <a:avLst/>
          </a:prstGeom>
        </p:spPr>
        <p:txBody>
          <a:bodyPr/>
          <a:lstStyle/>
          <a:p>
            <a:fld id="{417EB7DB-7649-4C49-ADD7-7A69052F86C6}" type="datetime1">
              <a:rPr lang="ru-RU" smtClean="0"/>
              <a:t>18.07.2024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37A54DE-6EFD-489B-A45C-7E4E0E429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Помогаем создавать продукты по мировым стандартам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C7C9243-0480-4BD1-9FD2-3C3BAC2A9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F30389A-210E-4713-A43A-FE0CA0339365}"/>
              </a:ext>
            </a:extLst>
          </p:cNvPr>
          <p:cNvGrpSpPr/>
          <p:nvPr userDrawn="1"/>
        </p:nvGrpSpPr>
        <p:grpSpPr>
          <a:xfrm>
            <a:off x="620713" y="8483537"/>
            <a:ext cx="2968307" cy="507831"/>
            <a:chOff x="620713" y="8695860"/>
            <a:chExt cx="2968307" cy="50783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D24BE2D-B8B0-439A-867C-7693EEAF1146}"/>
                </a:ext>
              </a:extLst>
            </p:cNvPr>
            <p:cNvSpPr txBox="1"/>
            <p:nvPr/>
          </p:nvSpPr>
          <p:spPr>
            <a:xfrm>
              <a:off x="620713" y="8695860"/>
              <a:ext cx="1413827" cy="507831"/>
            </a:xfrm>
            <a:prstGeom prst="rect">
              <a:avLst/>
            </a:prstGeom>
            <a:noFill/>
          </p:spPr>
          <p:txBody>
            <a:bodyPr wrap="square" lIns="0">
              <a:spAutoFit/>
            </a:bodyPr>
            <a:lstStyle>
              <a:defPPr>
                <a:defRPr lang="en-US"/>
              </a:defPPr>
              <a:lvl1pPr>
                <a:defRPr sz="900">
                  <a:effectLst/>
                  <a:latin typeface="Gilroy Light" panose="00000400000000000000" pitchFamily="50" charset="-52"/>
                  <a:ea typeface="Calibri" panose="020F0502020204030204" pitchFamily="34" charset="0"/>
                </a:defRPr>
              </a:lvl1pPr>
            </a:lstStyle>
            <a:p>
              <a:r>
                <a:rPr lang="ru-RU" dirty="0">
                  <a:latin typeface="Gilroy" panose="00000600000000000000" pitchFamily="50" charset="-52"/>
                </a:rPr>
                <a:t>ООО «СЕЛЛ-Сервис» </a:t>
              </a:r>
            </a:p>
            <a:p>
              <a:r>
                <a:rPr lang="ru-RU" dirty="0"/>
                <a:t>630005, Новосибирск,</a:t>
              </a:r>
            </a:p>
            <a:p>
              <a:r>
                <a:rPr lang="ru-RU" dirty="0"/>
                <a:t>ул. Писарева, 38/2</a:t>
              </a:r>
            </a:p>
          </p:txBody>
        </p:sp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1D284F04-1DA4-42BF-9F82-113C22910C6E}"/>
                </a:ext>
              </a:extLst>
            </p:cNvPr>
            <p:cNvGrpSpPr/>
            <p:nvPr/>
          </p:nvGrpSpPr>
          <p:grpSpPr>
            <a:xfrm>
              <a:off x="2244239" y="8761841"/>
              <a:ext cx="115473" cy="389989"/>
              <a:chOff x="2830223" y="8761841"/>
              <a:chExt cx="115473" cy="389989"/>
            </a:xfrm>
          </p:grpSpPr>
          <p:pic>
            <p:nvPicPr>
              <p:cNvPr id="10" name="Рисунок 9">
                <a:extLst>
                  <a:ext uri="{FF2B5EF4-FFF2-40B4-BE49-F238E27FC236}">
                    <a16:creationId xmlns:a16="http://schemas.microsoft.com/office/drawing/2014/main" id="{891BC5FC-40C9-441C-A99C-174723E694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30223" y="9039911"/>
                <a:ext cx="111919" cy="111919"/>
              </a:xfrm>
              <a:prstGeom prst="rect">
                <a:avLst/>
              </a:prstGeom>
            </p:spPr>
          </p:pic>
          <p:pic>
            <p:nvPicPr>
              <p:cNvPr id="11" name="Рисунок 10">
                <a:extLst>
                  <a:ext uri="{FF2B5EF4-FFF2-40B4-BE49-F238E27FC236}">
                    <a16:creationId xmlns:a16="http://schemas.microsoft.com/office/drawing/2014/main" id="{A0BA6CC9-7E05-4B08-B5CC-A28E8E5994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841625" y="8761841"/>
                <a:ext cx="104071" cy="104299"/>
              </a:xfrm>
              <a:prstGeom prst="rect">
                <a:avLst/>
              </a:prstGeom>
            </p:spPr>
          </p:pic>
          <p:pic>
            <p:nvPicPr>
              <p:cNvPr id="12" name="Рисунок 11">
                <a:extLst>
                  <a:ext uri="{FF2B5EF4-FFF2-40B4-BE49-F238E27FC236}">
                    <a16:creationId xmlns:a16="http://schemas.microsoft.com/office/drawing/2014/main" id="{E7536462-AFBA-4901-920D-D979137794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837339" y="8921992"/>
                <a:ext cx="104071" cy="74825"/>
              </a:xfrm>
              <a:prstGeom prst="rect">
                <a:avLst/>
              </a:prstGeom>
            </p:spPr>
          </p:pic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0AC3868-C407-47CF-92B6-9D2456AD3EAD}"/>
                </a:ext>
              </a:extLst>
            </p:cNvPr>
            <p:cNvSpPr txBox="1"/>
            <p:nvPr/>
          </p:nvSpPr>
          <p:spPr>
            <a:xfrm>
              <a:off x="2411413" y="8695860"/>
              <a:ext cx="1177607" cy="507831"/>
            </a:xfrm>
            <a:prstGeom prst="rect">
              <a:avLst/>
            </a:prstGeom>
            <a:noFill/>
          </p:spPr>
          <p:txBody>
            <a:bodyPr wrap="square" lIns="0">
              <a:spAutoFit/>
            </a:bodyPr>
            <a:lstStyle>
              <a:defPPr>
                <a:defRPr lang="en-US"/>
              </a:defPPr>
              <a:lvl1pPr>
                <a:defRPr sz="900">
                  <a:effectLst/>
                  <a:latin typeface="Gilroy Light" panose="00000400000000000000" pitchFamily="50" charset="-52"/>
                  <a:ea typeface="Calibri" panose="020F0502020204030204" pitchFamily="34" charset="0"/>
                </a:defRPr>
              </a:lvl1pPr>
            </a:lstStyle>
            <a:p>
              <a:r>
                <a:rPr lang="ru-RU" dirty="0"/>
                <a:t>+7 (383) 227-84-15</a:t>
              </a:r>
            </a:p>
            <a:p>
              <a:r>
                <a:rPr lang="en-US" dirty="0"/>
                <a:t>info@sell-service.ru</a:t>
              </a:r>
              <a:endParaRPr lang="ru-RU" dirty="0"/>
            </a:p>
            <a:p>
              <a:r>
                <a:rPr lang="en-US" dirty="0"/>
                <a:t>sell-service.ru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49121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, ТЕКСТ, ТАБЛИЦА Q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0713" y="992188"/>
            <a:ext cx="5616575" cy="723743"/>
          </a:xfrm>
        </p:spPr>
        <p:txBody>
          <a:bodyPr anchor="t" anchorCtr="0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Помогаем создавать продукты по мировым стандартам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Таблица 23">
            <a:extLst>
              <a:ext uri="{FF2B5EF4-FFF2-40B4-BE49-F238E27FC236}">
                <a16:creationId xmlns:a16="http://schemas.microsoft.com/office/drawing/2014/main" id="{BFBBAEF9-EE4A-499F-9FB2-6B101C93ED83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0713" y="2164443"/>
            <a:ext cx="5616575" cy="47380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aseline="0"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ABDDE631-7C5D-4ADE-8E3B-6C0A761714B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70000" y="8561614"/>
            <a:ext cx="1530350" cy="406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900">
                <a:latin typeface="+mn-lt"/>
              </a:defRPr>
            </a:lvl1pPr>
            <a:lvl2pPr marL="342900" indent="0">
              <a:buFontTx/>
              <a:buNone/>
              <a:defRPr sz="900">
                <a:latin typeface="+mn-lt"/>
              </a:defRPr>
            </a:lvl2pPr>
            <a:lvl3pPr marL="685800" indent="0">
              <a:buFontTx/>
              <a:buNone/>
              <a:defRPr sz="900">
                <a:latin typeface="+mn-lt"/>
              </a:defRPr>
            </a:lvl3pPr>
            <a:lvl4pPr marL="1028700" indent="0">
              <a:buFontTx/>
              <a:buNone/>
              <a:defRPr sz="900">
                <a:latin typeface="+mn-lt"/>
              </a:defRPr>
            </a:lvl4pPr>
            <a:lvl5pPr marL="1371600" indent="0">
              <a:buFontTx/>
              <a:buNone/>
              <a:defRPr sz="9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0" name="Рисунок 29">
            <a:extLst>
              <a:ext uri="{FF2B5EF4-FFF2-40B4-BE49-F238E27FC236}">
                <a16:creationId xmlns:a16="http://schemas.microsoft.com/office/drawing/2014/main" id="{7B079497-40D0-4509-A0A4-4FB6FAC9798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9600" y="8415564"/>
            <a:ext cx="565150" cy="565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 dirty="0"/>
              <a:t>QR-cod</a:t>
            </a:r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AD36529-7FF1-4CDB-B635-B7E2D5FEA8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713" y="1641475"/>
            <a:ext cx="5616575" cy="486682"/>
          </a:xfrm>
          <a:prstGeom prst="rect">
            <a:avLst/>
          </a:prstGeom>
        </p:spPr>
        <p:txBody>
          <a:bodyPr lIns="36000"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9353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Т, ТАБЛИЦА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0713" y="992188"/>
            <a:ext cx="5616575" cy="466166"/>
          </a:xfrm>
        </p:spPr>
        <p:txBody>
          <a:bodyPr vert="horz" lIns="0" tIns="45720" rIns="72000" bIns="45720" rtlCol="0" anchor="t" anchorCtr="0">
            <a:normAutofit/>
          </a:bodyPr>
          <a:lstStyle>
            <a:lvl1pPr>
              <a:defRPr lang="en-US" sz="1800" dirty="0"/>
            </a:lvl1pPr>
          </a:lstStyle>
          <a:p>
            <a:pPr marL="0" lvl="0"/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371601" y="1497806"/>
            <a:ext cx="1600200" cy="719138"/>
          </a:xfrm>
          <a:prstGeom prst="rect">
            <a:avLst/>
          </a:prstGeom>
        </p:spPr>
        <p:txBody>
          <a:bodyPr rIns="36000"/>
          <a:lstStyle>
            <a:lvl1pPr marL="0" indent="0" algn="r">
              <a:lnSpc>
                <a:spcPct val="80000"/>
              </a:lnSpc>
              <a:spcBef>
                <a:spcPts val="100"/>
              </a:spcBef>
              <a:buNone/>
              <a:defRPr sz="1000"/>
            </a:lvl1pPr>
            <a:lvl2pPr marL="342900" indent="0" algn="r">
              <a:buNone/>
              <a:defRPr sz="1000"/>
            </a:lvl2pPr>
            <a:lvl3pPr marL="685800" indent="0" algn="r">
              <a:buNone/>
              <a:defRPr sz="1000"/>
            </a:lvl3pPr>
            <a:lvl4pPr marL="1028700" indent="0" algn="r">
              <a:buNone/>
              <a:defRPr sz="1000"/>
            </a:lvl4pPr>
            <a:lvl5pPr marL="1371600" indent="0" algn="r">
              <a:buNone/>
              <a:defRPr sz="1000"/>
            </a:lvl5pPr>
          </a:lstStyle>
          <a:p>
            <a:pPr lvl="0"/>
            <a:r>
              <a:rPr lang="ru-RU" dirty="0"/>
              <a:t>ОБРАЗЕЦ ТЕКСТА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Помогаем создавать продукты по мировым стандартам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EFF9BD1-2A3A-4797-B544-DB920FA4DD4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033713" y="1497806"/>
            <a:ext cx="3200401" cy="719138"/>
          </a:xfrm>
          <a:prstGeom prst="rect">
            <a:avLst/>
          </a:prstGeom>
        </p:spPr>
        <p:txBody>
          <a:bodyPr lIns="36000"/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000">
                <a:latin typeface="Gilroy Light" panose="00000400000000000000" pitchFamily="50" charset="-52"/>
              </a:defRPr>
            </a:lvl1pPr>
            <a:lvl2pPr marL="342900" indent="0">
              <a:buNone/>
              <a:defRPr sz="1000"/>
            </a:lvl2pPr>
            <a:lvl3pPr marL="685800" indent="0">
              <a:buNone/>
              <a:defRPr sz="1000"/>
            </a:lvl3pPr>
            <a:lvl4pPr marL="1028700" indent="0">
              <a:buNone/>
              <a:defRPr sz="1000"/>
            </a:lvl4pPr>
            <a:lvl5pPr marL="1371600" indent="0">
              <a:buNone/>
              <a:defRPr sz="1000"/>
            </a:lvl5pPr>
          </a:lstStyle>
          <a:p>
            <a:pPr lvl="0"/>
            <a:r>
              <a:rPr lang="ru-RU" dirty="0"/>
              <a:t>Образец текста</a:t>
            </a:r>
            <a:endParaRPr lang="en-US" dirty="0"/>
          </a:p>
        </p:txBody>
      </p:sp>
      <p:sp>
        <p:nvSpPr>
          <p:cNvPr id="22" name="Рисунок 21">
            <a:extLst>
              <a:ext uri="{FF2B5EF4-FFF2-40B4-BE49-F238E27FC236}">
                <a16:creationId xmlns:a16="http://schemas.microsoft.com/office/drawing/2014/main" id="{24E35E0C-9F8C-4995-82EB-6EE137954E1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0713" y="1507331"/>
            <a:ext cx="725487" cy="692150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endParaRPr lang="ru-RU" dirty="0"/>
          </a:p>
        </p:txBody>
      </p:sp>
      <p:sp>
        <p:nvSpPr>
          <p:cNvPr id="24" name="Таблица 23">
            <a:extLst>
              <a:ext uri="{FF2B5EF4-FFF2-40B4-BE49-F238E27FC236}">
                <a16:creationId xmlns:a16="http://schemas.microsoft.com/office/drawing/2014/main" id="{BFBBAEF9-EE4A-499F-9FB2-6B101C93ED83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0713" y="2562226"/>
            <a:ext cx="5616575" cy="4340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aseline="0">
                <a:latin typeface="+mn-lt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56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, ТАБЛИЦА С АДРЕ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0713" y="992188"/>
            <a:ext cx="5616575" cy="649287"/>
          </a:xfrm>
        </p:spPr>
        <p:txBody>
          <a:bodyPr vert="horz" lIns="0" tIns="45720" rIns="72000" bIns="45720" rtlCol="0" anchor="t" anchorCtr="0">
            <a:normAutofit/>
          </a:bodyPr>
          <a:lstStyle>
            <a:lvl1pPr>
              <a:defRPr lang="en-US" sz="1800" dirty="0"/>
            </a:lvl1pPr>
          </a:lstStyle>
          <a:p>
            <a:pPr marL="0" lvl="0"/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Помогаем создавать продукты по мировым стандартам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92600100-8141-4C8E-918E-324E403E0F32}"/>
              </a:ext>
            </a:extLst>
          </p:cNvPr>
          <p:cNvGrpSpPr/>
          <p:nvPr userDrawn="1"/>
        </p:nvGrpSpPr>
        <p:grpSpPr>
          <a:xfrm>
            <a:off x="620713" y="8483537"/>
            <a:ext cx="2968307" cy="507831"/>
            <a:chOff x="620713" y="8695860"/>
            <a:chExt cx="2968307" cy="50783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C148AA0-4549-488E-B9AA-F5DB8FA05923}"/>
                </a:ext>
              </a:extLst>
            </p:cNvPr>
            <p:cNvSpPr txBox="1"/>
            <p:nvPr/>
          </p:nvSpPr>
          <p:spPr>
            <a:xfrm>
              <a:off x="620713" y="8695860"/>
              <a:ext cx="1413827" cy="507831"/>
            </a:xfrm>
            <a:prstGeom prst="rect">
              <a:avLst/>
            </a:prstGeom>
            <a:noFill/>
          </p:spPr>
          <p:txBody>
            <a:bodyPr wrap="square" lIns="0">
              <a:spAutoFit/>
            </a:bodyPr>
            <a:lstStyle>
              <a:defPPr>
                <a:defRPr lang="en-US"/>
              </a:defPPr>
              <a:lvl1pPr>
                <a:defRPr sz="900">
                  <a:effectLst/>
                  <a:latin typeface="Gilroy Light" panose="00000400000000000000" pitchFamily="50" charset="-52"/>
                  <a:ea typeface="Calibri" panose="020F0502020204030204" pitchFamily="34" charset="0"/>
                </a:defRPr>
              </a:lvl1pPr>
            </a:lstStyle>
            <a:p>
              <a:r>
                <a:rPr lang="ru-RU" dirty="0">
                  <a:latin typeface="Gilroy" panose="00000600000000000000" pitchFamily="50" charset="-52"/>
                </a:rPr>
                <a:t>ООО «СЕЛЛ-Сервис» </a:t>
              </a:r>
            </a:p>
            <a:p>
              <a:r>
                <a:rPr lang="ru-RU" dirty="0"/>
                <a:t>630005, Новосибирск,</a:t>
              </a:r>
            </a:p>
            <a:p>
              <a:r>
                <a:rPr lang="ru-RU" dirty="0"/>
                <a:t>ул. Писарева, 38/2</a:t>
              </a:r>
            </a:p>
          </p:txBody>
        </p:sp>
        <p:grpSp>
          <p:nvGrpSpPr>
            <p:cNvPr id="13" name="Группа 12">
              <a:extLst>
                <a:ext uri="{FF2B5EF4-FFF2-40B4-BE49-F238E27FC236}">
                  <a16:creationId xmlns:a16="http://schemas.microsoft.com/office/drawing/2014/main" id="{13691A03-41EA-4227-9C87-284D2930DDFB}"/>
                </a:ext>
              </a:extLst>
            </p:cNvPr>
            <p:cNvGrpSpPr/>
            <p:nvPr/>
          </p:nvGrpSpPr>
          <p:grpSpPr>
            <a:xfrm>
              <a:off x="2244239" y="8761841"/>
              <a:ext cx="115473" cy="389989"/>
              <a:chOff x="2830223" y="8761841"/>
              <a:chExt cx="115473" cy="389989"/>
            </a:xfrm>
          </p:grpSpPr>
          <p:pic>
            <p:nvPicPr>
              <p:cNvPr id="15" name="Рисунок 14">
                <a:extLst>
                  <a:ext uri="{FF2B5EF4-FFF2-40B4-BE49-F238E27FC236}">
                    <a16:creationId xmlns:a16="http://schemas.microsoft.com/office/drawing/2014/main" id="{07EFEA89-2856-4147-AF5F-09B4CA491F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30223" y="9039911"/>
                <a:ext cx="111919" cy="111919"/>
              </a:xfrm>
              <a:prstGeom prst="rect">
                <a:avLst/>
              </a:prstGeom>
            </p:spPr>
          </p:pic>
          <p:pic>
            <p:nvPicPr>
              <p:cNvPr id="16" name="Рисунок 15">
                <a:extLst>
                  <a:ext uri="{FF2B5EF4-FFF2-40B4-BE49-F238E27FC236}">
                    <a16:creationId xmlns:a16="http://schemas.microsoft.com/office/drawing/2014/main" id="{F043309E-C21A-4CF8-9352-A7E0CD4CAD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841625" y="8761841"/>
                <a:ext cx="104071" cy="104299"/>
              </a:xfrm>
              <a:prstGeom prst="rect">
                <a:avLst/>
              </a:prstGeom>
            </p:spPr>
          </p:pic>
          <p:pic>
            <p:nvPicPr>
              <p:cNvPr id="17" name="Рисунок 16">
                <a:extLst>
                  <a:ext uri="{FF2B5EF4-FFF2-40B4-BE49-F238E27FC236}">
                    <a16:creationId xmlns:a16="http://schemas.microsoft.com/office/drawing/2014/main" id="{2DA93E37-EA1C-434E-A59E-7CE2F48A29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837339" y="8921992"/>
                <a:ext cx="104071" cy="74825"/>
              </a:xfrm>
              <a:prstGeom prst="rect">
                <a:avLst/>
              </a:prstGeom>
            </p:spPr>
          </p:pic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1FB48CE-19A0-4DE4-A5B8-39E5903AEE5B}"/>
                </a:ext>
              </a:extLst>
            </p:cNvPr>
            <p:cNvSpPr txBox="1"/>
            <p:nvPr/>
          </p:nvSpPr>
          <p:spPr>
            <a:xfrm>
              <a:off x="2411413" y="8695860"/>
              <a:ext cx="1177607" cy="507831"/>
            </a:xfrm>
            <a:prstGeom prst="rect">
              <a:avLst/>
            </a:prstGeom>
            <a:noFill/>
          </p:spPr>
          <p:txBody>
            <a:bodyPr wrap="square" lIns="0">
              <a:spAutoFit/>
            </a:bodyPr>
            <a:lstStyle>
              <a:defPPr>
                <a:defRPr lang="en-US"/>
              </a:defPPr>
              <a:lvl1pPr>
                <a:defRPr sz="900">
                  <a:effectLst/>
                  <a:latin typeface="Gilroy Light" panose="00000400000000000000" pitchFamily="50" charset="-52"/>
                  <a:ea typeface="Calibri" panose="020F0502020204030204" pitchFamily="34" charset="0"/>
                </a:defRPr>
              </a:lvl1pPr>
            </a:lstStyle>
            <a:p>
              <a:r>
                <a:rPr lang="ru-RU" dirty="0"/>
                <a:t>+7 (383) 227-84-15</a:t>
              </a:r>
            </a:p>
            <a:p>
              <a:r>
                <a:rPr lang="en-US" dirty="0"/>
                <a:t>info@sell-service.ru</a:t>
              </a:r>
              <a:endParaRPr lang="ru-RU" dirty="0"/>
            </a:p>
            <a:p>
              <a:r>
                <a:rPr lang="en-US" dirty="0"/>
                <a:t>sell-service.ru</a:t>
              </a:r>
              <a:endParaRPr lang="ru-RU" dirty="0"/>
            </a:p>
          </p:txBody>
        </p:sp>
      </p:grpSp>
      <p:sp>
        <p:nvSpPr>
          <p:cNvPr id="24" name="Таблица 23">
            <a:extLst>
              <a:ext uri="{FF2B5EF4-FFF2-40B4-BE49-F238E27FC236}">
                <a16:creationId xmlns:a16="http://schemas.microsoft.com/office/drawing/2014/main" id="{BFBBAEF9-EE4A-499F-9FB2-6B101C93ED83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0713" y="1921993"/>
            <a:ext cx="5616575" cy="49804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aseline="0">
                <a:latin typeface="+mn-lt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63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Помогаем создавать продукты по мировым стандартам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16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лилиния: фигура 7">
            <a:extLst>
              <a:ext uri="{FF2B5EF4-FFF2-40B4-BE49-F238E27FC236}">
                <a16:creationId xmlns:a16="http://schemas.microsoft.com/office/drawing/2014/main" id="{976A62BA-58A2-4EB6-A8DF-9F19E6850FA0}"/>
              </a:ext>
            </a:extLst>
          </p:cNvPr>
          <p:cNvSpPr/>
          <p:nvPr/>
        </p:nvSpPr>
        <p:spPr>
          <a:xfrm>
            <a:off x="4633913" y="776542"/>
            <a:ext cx="1607276" cy="1578957"/>
          </a:xfrm>
          <a:custGeom>
            <a:avLst/>
            <a:gdLst>
              <a:gd name="connsiteX0" fmla="*/ 920706 w 1841410"/>
              <a:gd name="connsiteY0" fmla="*/ 471465 h 1841410"/>
              <a:gd name="connsiteX1" fmla="*/ 471465 w 1841410"/>
              <a:gd name="connsiteY1" fmla="*/ 920706 h 1841410"/>
              <a:gd name="connsiteX2" fmla="*/ 471464 w 1841410"/>
              <a:gd name="connsiteY2" fmla="*/ 920706 h 1841410"/>
              <a:gd name="connsiteX3" fmla="*/ 920705 w 1841410"/>
              <a:gd name="connsiteY3" fmla="*/ 1369947 h 1841410"/>
              <a:gd name="connsiteX4" fmla="*/ 1369946 w 1841410"/>
              <a:gd name="connsiteY4" fmla="*/ 920706 h 1841410"/>
              <a:gd name="connsiteX5" fmla="*/ 1369946 w 1841410"/>
              <a:gd name="connsiteY5" fmla="*/ 471465 h 1841410"/>
              <a:gd name="connsiteX6" fmla="*/ 920705 w 1841410"/>
              <a:gd name="connsiteY6" fmla="*/ 0 h 1841410"/>
              <a:gd name="connsiteX7" fmla="*/ 1841410 w 1841410"/>
              <a:gd name="connsiteY7" fmla="*/ 0 h 1841410"/>
              <a:gd name="connsiteX8" fmla="*/ 1841410 w 1841410"/>
              <a:gd name="connsiteY8" fmla="*/ 920705 h 1841410"/>
              <a:gd name="connsiteX9" fmla="*/ 920705 w 1841410"/>
              <a:gd name="connsiteY9" fmla="*/ 1841410 h 1841410"/>
              <a:gd name="connsiteX10" fmla="*/ 0 w 1841410"/>
              <a:gd name="connsiteY10" fmla="*/ 920705 h 1841410"/>
              <a:gd name="connsiteX11" fmla="*/ 920705 w 1841410"/>
              <a:gd name="connsiteY11" fmla="*/ 0 h 184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41410" h="1841410">
                <a:moveTo>
                  <a:pt x="920706" y="471465"/>
                </a:moveTo>
                <a:cubicBezTo>
                  <a:pt x="672597" y="471465"/>
                  <a:pt x="471465" y="672597"/>
                  <a:pt x="471465" y="920706"/>
                </a:cubicBezTo>
                <a:lnTo>
                  <a:pt x="471464" y="920706"/>
                </a:lnTo>
                <a:cubicBezTo>
                  <a:pt x="471464" y="1168815"/>
                  <a:pt x="672596" y="1369947"/>
                  <a:pt x="920705" y="1369947"/>
                </a:cubicBezTo>
                <a:cubicBezTo>
                  <a:pt x="1168814" y="1369947"/>
                  <a:pt x="1369946" y="1168815"/>
                  <a:pt x="1369946" y="920706"/>
                </a:cubicBezTo>
                <a:lnTo>
                  <a:pt x="1369946" y="471465"/>
                </a:lnTo>
                <a:close/>
                <a:moveTo>
                  <a:pt x="920705" y="0"/>
                </a:moveTo>
                <a:lnTo>
                  <a:pt x="1841410" y="0"/>
                </a:lnTo>
                <a:lnTo>
                  <a:pt x="1841410" y="920705"/>
                </a:lnTo>
                <a:cubicBezTo>
                  <a:pt x="1841410" y="1429196"/>
                  <a:pt x="1429196" y="1841410"/>
                  <a:pt x="920705" y="1841410"/>
                </a:cubicBezTo>
                <a:cubicBezTo>
                  <a:pt x="412214" y="1841410"/>
                  <a:pt x="0" y="1429196"/>
                  <a:pt x="0" y="920705"/>
                </a:cubicBezTo>
                <a:cubicBezTo>
                  <a:pt x="0" y="412214"/>
                  <a:pt x="412214" y="0"/>
                  <a:pt x="92070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0713" y="1208088"/>
            <a:ext cx="5616575" cy="1234019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" y="733601"/>
            <a:ext cx="868998" cy="231425"/>
          </a:xfrm>
          <a:prstGeom prst="rect">
            <a:avLst/>
          </a:prstGeom>
        </p:spPr>
        <p:txBody>
          <a:bodyPr vert="horz" lIns="0" tIns="45720" rIns="7200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CE006-CDC0-4180-9190-1D0EF795D81A}" type="datetime1">
              <a:rPr lang="ru-RU" smtClean="0"/>
              <a:t>18.07.2024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14563" y="9309985"/>
            <a:ext cx="3600248" cy="230832"/>
          </a:xfrm>
          <a:prstGeom prst="rect">
            <a:avLst/>
          </a:prstGeom>
          <a:noFill/>
        </p:spPr>
        <p:txBody>
          <a:bodyPr wrap="square" lIns="0">
            <a:spAutoFit/>
          </a:bodyPr>
          <a:lstStyle>
            <a:lvl1pPr>
              <a:defRPr lang="ru-RU" sz="900" spc="50" dirty="0">
                <a:effectLst/>
                <a:latin typeface="Gilroy Light" panose="00000400000000000000" pitchFamily="50" charset="-52"/>
                <a:ea typeface="Calibri" panose="020F0502020204030204" pitchFamily="34" charset="0"/>
              </a:defRPr>
            </a:lvl1pPr>
          </a:lstStyle>
          <a:p>
            <a:r>
              <a:rPr lang="ru-RU"/>
              <a:t>Помогаем создавать продукты по мировым стандартам 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8524" y="9181397"/>
            <a:ext cx="338764" cy="7246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 anchorCtr="0"/>
          <a:lstStyle>
            <a:lvl1pPr algn="ctr">
              <a:defRPr lang="ru-RU" sz="1100" smtClean="0">
                <a:solidFill>
                  <a:srgbClr val="FFFFFF"/>
                </a:solidFill>
              </a:defRPr>
            </a:lvl1pPr>
          </a:lstStyle>
          <a:p>
            <a:fld id="{7EBB2819-3F6E-4E99-AD21-06ADFD7036EF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820F9859-4E20-441D-A109-A1541F7DF8AF}"/>
              </a:ext>
            </a:extLst>
          </p:cNvPr>
          <p:cNvCxnSpPr>
            <a:cxnSpLocks/>
          </p:cNvCxnSpPr>
          <p:nvPr userDrawn="1"/>
        </p:nvCxnSpPr>
        <p:spPr>
          <a:xfrm>
            <a:off x="620713" y="9181397"/>
            <a:ext cx="4935537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B02F94CB-278E-4937-95F0-372DF0B80C9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13" y="9292323"/>
            <a:ext cx="1401270" cy="190856"/>
          </a:xfrm>
          <a:prstGeom prst="rect">
            <a:avLst/>
          </a:prstGeom>
        </p:spPr>
      </p:pic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99E1284D-DBCA-4BF9-A569-1FD66F130AA5}"/>
              </a:ext>
            </a:extLst>
          </p:cNvPr>
          <p:cNvCxnSpPr>
            <a:cxnSpLocks/>
          </p:cNvCxnSpPr>
          <p:nvPr userDrawn="1"/>
        </p:nvCxnSpPr>
        <p:spPr>
          <a:xfrm>
            <a:off x="620713" y="976617"/>
            <a:ext cx="937631" cy="0"/>
          </a:xfrm>
          <a:prstGeom prst="line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Полилиния: фигура 24">
            <a:extLst>
              <a:ext uri="{FF2B5EF4-FFF2-40B4-BE49-F238E27FC236}">
                <a16:creationId xmlns:a16="http://schemas.microsoft.com/office/drawing/2014/main" id="{60A8575F-F1E3-4F02-89F5-C14CBA36EAAF}"/>
              </a:ext>
            </a:extLst>
          </p:cNvPr>
          <p:cNvSpPr/>
          <p:nvPr userDrawn="1"/>
        </p:nvSpPr>
        <p:spPr>
          <a:xfrm flipH="1">
            <a:off x="6066751" y="1145199"/>
            <a:ext cx="593058" cy="572952"/>
          </a:xfrm>
          <a:custGeom>
            <a:avLst/>
            <a:gdLst>
              <a:gd name="connsiteX0" fmla="*/ 0 w 1448874"/>
              <a:gd name="connsiteY0" fmla="*/ 1448874 h 1448874"/>
              <a:gd name="connsiteX1" fmla="*/ 724437 w 1448874"/>
              <a:gd name="connsiteY1" fmla="*/ 1448874 h 1448874"/>
              <a:gd name="connsiteX2" fmla="*/ 1448874 w 1448874"/>
              <a:gd name="connsiteY2" fmla="*/ 724437 h 1448874"/>
              <a:gd name="connsiteX3" fmla="*/ 1448874 w 1448874"/>
              <a:gd name="connsiteY3" fmla="*/ 0 h 1448874"/>
              <a:gd name="connsiteX4" fmla="*/ 724437 w 1448874"/>
              <a:gd name="connsiteY4" fmla="*/ 0 h 1448874"/>
              <a:gd name="connsiteX5" fmla="*/ 0 w 1448874"/>
              <a:gd name="connsiteY5" fmla="*/ 724437 h 1448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8874" h="1448874">
                <a:moveTo>
                  <a:pt x="0" y="1448874"/>
                </a:moveTo>
                <a:lnTo>
                  <a:pt x="724437" y="1448874"/>
                </a:lnTo>
                <a:cubicBezTo>
                  <a:pt x="1124533" y="1448874"/>
                  <a:pt x="1448874" y="1124533"/>
                  <a:pt x="1448874" y="724437"/>
                </a:cubicBezTo>
                <a:lnTo>
                  <a:pt x="1448874" y="0"/>
                </a:lnTo>
                <a:lnTo>
                  <a:pt x="724437" y="0"/>
                </a:lnTo>
                <a:cubicBezTo>
                  <a:pt x="324341" y="0"/>
                  <a:pt x="0" y="324341"/>
                  <a:pt x="0" y="724437"/>
                </a:cubicBezTo>
                <a:close/>
              </a:path>
            </a:pathLst>
          </a:custGeom>
          <a:solidFill>
            <a:schemeClr val="accent2">
              <a:lumMod val="75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4C53DA70-4A64-4729-A5F3-9D61ADA07AB9}"/>
              </a:ext>
            </a:extLst>
          </p:cNvPr>
          <p:cNvGrpSpPr/>
          <p:nvPr userDrawn="1"/>
        </p:nvGrpSpPr>
        <p:grpSpPr>
          <a:xfrm>
            <a:off x="625475" y="0"/>
            <a:ext cx="5616575" cy="690563"/>
            <a:chOff x="625475" y="0"/>
            <a:chExt cx="5616575" cy="690563"/>
          </a:xfrm>
        </p:grpSpPr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BD74A169-B325-4A2A-B7FE-7D21ABFAE0BD}"/>
                </a:ext>
              </a:extLst>
            </p:cNvPr>
            <p:cNvSpPr/>
            <p:nvPr/>
          </p:nvSpPr>
          <p:spPr>
            <a:xfrm>
              <a:off x="625475" y="0"/>
              <a:ext cx="5616575" cy="69056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144000" bIns="0" rtlCol="0" anchor="ctr"/>
            <a:lstStyle/>
            <a:p>
              <a:pPr algn="r"/>
              <a:r>
                <a:rPr lang="ru-RU" sz="3600" dirty="0">
                  <a:solidFill>
                    <a:srgbClr val="FFFFFF"/>
                  </a:solidFill>
                  <a:latin typeface="+mj-lt"/>
                  <a:ea typeface="+mj-ea"/>
                  <a:cs typeface="+mj-cs"/>
                </a:rPr>
                <a:t>РЕЦЕПТУРА</a:t>
              </a:r>
              <a:endParaRPr lang="ru-RU" sz="3600" dirty="0">
                <a:solidFill>
                  <a:srgbClr val="FFFFFF"/>
                </a:solidFill>
                <a:latin typeface="Gilroy ExtraBold" panose="00000900000000000000" pitchFamily="50" charset="-52"/>
              </a:endParaRPr>
            </a:p>
          </p:txBody>
        </p:sp>
        <p:grpSp>
          <p:nvGrpSpPr>
            <p:cNvPr id="35" name="Группа 34">
              <a:extLst>
                <a:ext uri="{FF2B5EF4-FFF2-40B4-BE49-F238E27FC236}">
                  <a16:creationId xmlns:a16="http://schemas.microsoft.com/office/drawing/2014/main" id="{9710BB16-155C-48AC-A56C-A70179D105E9}"/>
                </a:ext>
              </a:extLst>
            </p:cNvPr>
            <p:cNvGrpSpPr/>
            <p:nvPr/>
          </p:nvGrpSpPr>
          <p:grpSpPr>
            <a:xfrm>
              <a:off x="717622" y="171452"/>
              <a:ext cx="992116" cy="397303"/>
              <a:chOff x="446848" y="1609860"/>
              <a:chExt cx="1961768" cy="785610"/>
            </a:xfrm>
            <a:solidFill>
              <a:schemeClr val="accent3">
                <a:alpha val="68000"/>
              </a:schemeClr>
            </a:solidFill>
          </p:grpSpPr>
          <p:sp>
            <p:nvSpPr>
              <p:cNvPr id="37" name="Полилиния: фигура 36">
                <a:extLst>
                  <a:ext uri="{FF2B5EF4-FFF2-40B4-BE49-F238E27FC236}">
                    <a16:creationId xmlns:a16="http://schemas.microsoft.com/office/drawing/2014/main" id="{08CF552C-FBDF-407D-B763-F3F6F532F546}"/>
                  </a:ext>
                </a:extLst>
              </p:cNvPr>
              <p:cNvSpPr/>
              <p:nvPr/>
            </p:nvSpPr>
            <p:spPr>
              <a:xfrm>
                <a:off x="446848" y="1609860"/>
                <a:ext cx="785610" cy="785610"/>
              </a:xfrm>
              <a:custGeom>
                <a:avLst/>
                <a:gdLst>
                  <a:gd name="connsiteX0" fmla="*/ 0 w 1448874"/>
                  <a:gd name="connsiteY0" fmla="*/ 1448874 h 1448874"/>
                  <a:gd name="connsiteX1" fmla="*/ 724437 w 1448874"/>
                  <a:gd name="connsiteY1" fmla="*/ 1448874 h 1448874"/>
                  <a:gd name="connsiteX2" fmla="*/ 1448874 w 1448874"/>
                  <a:gd name="connsiteY2" fmla="*/ 724437 h 1448874"/>
                  <a:gd name="connsiteX3" fmla="*/ 1448874 w 1448874"/>
                  <a:gd name="connsiteY3" fmla="*/ 0 h 1448874"/>
                  <a:gd name="connsiteX4" fmla="*/ 724437 w 1448874"/>
                  <a:gd name="connsiteY4" fmla="*/ 0 h 1448874"/>
                  <a:gd name="connsiteX5" fmla="*/ 0 w 1448874"/>
                  <a:gd name="connsiteY5" fmla="*/ 724437 h 1448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8874" h="1448874">
                    <a:moveTo>
                      <a:pt x="0" y="1448874"/>
                    </a:moveTo>
                    <a:lnTo>
                      <a:pt x="724437" y="1448874"/>
                    </a:lnTo>
                    <a:cubicBezTo>
                      <a:pt x="1124533" y="1448874"/>
                      <a:pt x="1448874" y="1124533"/>
                      <a:pt x="1448874" y="724437"/>
                    </a:cubicBezTo>
                    <a:lnTo>
                      <a:pt x="1448874" y="0"/>
                    </a:lnTo>
                    <a:lnTo>
                      <a:pt x="724437" y="0"/>
                    </a:lnTo>
                    <a:cubicBezTo>
                      <a:pt x="324341" y="0"/>
                      <a:pt x="0" y="324341"/>
                      <a:pt x="0" y="72443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 dirty="0"/>
              </a:p>
            </p:txBody>
          </p:sp>
          <p:sp>
            <p:nvSpPr>
              <p:cNvPr id="38" name="Овал 37">
                <a:extLst>
                  <a:ext uri="{FF2B5EF4-FFF2-40B4-BE49-F238E27FC236}">
                    <a16:creationId xmlns:a16="http://schemas.microsoft.com/office/drawing/2014/main" id="{38963643-8CD8-48D5-A860-649DAF2B2E9E}"/>
                  </a:ext>
                </a:extLst>
              </p:cNvPr>
              <p:cNvSpPr/>
              <p:nvPr/>
            </p:nvSpPr>
            <p:spPr>
              <a:xfrm>
                <a:off x="1062508" y="1609860"/>
                <a:ext cx="785610" cy="7856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 dirty="0"/>
              </a:p>
            </p:txBody>
          </p:sp>
          <p:sp>
            <p:nvSpPr>
              <p:cNvPr id="39" name="Капля 38">
                <a:extLst>
                  <a:ext uri="{FF2B5EF4-FFF2-40B4-BE49-F238E27FC236}">
                    <a16:creationId xmlns:a16="http://schemas.microsoft.com/office/drawing/2014/main" id="{14FF2670-4EA3-42FE-AAF8-0BC222AABAB4}"/>
                  </a:ext>
                </a:extLst>
              </p:cNvPr>
              <p:cNvSpPr/>
              <p:nvPr/>
            </p:nvSpPr>
            <p:spPr>
              <a:xfrm>
                <a:off x="1623006" y="1609860"/>
                <a:ext cx="785610" cy="78561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 dirty="0"/>
              </a:p>
            </p:txBody>
          </p:sp>
        </p:grpSp>
        <p:pic>
          <p:nvPicPr>
            <p:cNvPr id="36" name="Рисунок 35">
              <a:extLst>
                <a:ext uri="{FF2B5EF4-FFF2-40B4-BE49-F238E27FC236}">
                  <a16:creationId xmlns:a16="http://schemas.microsoft.com/office/drawing/2014/main" id="{D63B5C8F-4165-4650-8300-517DE5133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51198" y="283334"/>
              <a:ext cx="286574" cy="2100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7677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2" r:id="rId2"/>
    <p:sldLayoutId id="2147483676" r:id="rId3"/>
    <p:sldLayoutId id="2147483667" r:id="rId4"/>
    <p:sldLayoutId id="2147483672" r:id="rId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j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j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j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391" userDrawn="1">
          <p15:clr>
            <a:srgbClr val="F26B43"/>
          </p15:clr>
        </p15:guide>
        <p15:guide id="3" pos="3929" userDrawn="1">
          <p15:clr>
            <a:srgbClr val="F26B43"/>
          </p15:clr>
        </p15:guide>
        <p15:guide id="4" orient="horz" pos="1170" userDrawn="1">
          <p15:clr>
            <a:srgbClr val="F26B43"/>
          </p15:clr>
        </p15:guide>
        <p15:guide id="5" orient="horz" pos="625" userDrawn="1">
          <p15:clr>
            <a:srgbClr val="F26B43"/>
          </p15:clr>
        </p15:guide>
        <p15:guide id="6" orient="horz" pos="76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0713" y="994230"/>
            <a:ext cx="5616575" cy="1447878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14563" y="9309985"/>
            <a:ext cx="3600248" cy="230832"/>
          </a:xfrm>
          <a:prstGeom prst="rect">
            <a:avLst/>
          </a:prstGeom>
          <a:noFill/>
        </p:spPr>
        <p:txBody>
          <a:bodyPr wrap="square" lIns="0">
            <a:spAutoFit/>
          </a:bodyPr>
          <a:lstStyle>
            <a:lvl1pPr>
              <a:defRPr lang="ru-RU" sz="900" spc="50" dirty="0">
                <a:effectLst/>
                <a:latin typeface="Gilroy Light" panose="00000400000000000000" pitchFamily="50" charset="-52"/>
                <a:ea typeface="Calibri" panose="020F0502020204030204" pitchFamily="34" charset="0"/>
              </a:defRPr>
            </a:lvl1pPr>
          </a:lstStyle>
          <a:p>
            <a:r>
              <a:rPr lang="ru-RU"/>
              <a:t>Помогаем создавать продукты по мировым стандартам 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8524" y="9181397"/>
            <a:ext cx="338764" cy="7246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 anchorCtr="0"/>
          <a:lstStyle>
            <a:lvl1pPr algn="ctr">
              <a:defRPr lang="ru-RU" sz="1100" smtClean="0">
                <a:solidFill>
                  <a:srgbClr val="FFFFFF"/>
                </a:solidFill>
              </a:defRPr>
            </a:lvl1pPr>
          </a:lstStyle>
          <a:p>
            <a:fld id="{7EBB2819-3F6E-4E99-AD21-06ADFD7036EF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820F9859-4E20-441D-A109-A1541F7DF8AF}"/>
              </a:ext>
            </a:extLst>
          </p:cNvPr>
          <p:cNvCxnSpPr>
            <a:cxnSpLocks/>
          </p:cNvCxnSpPr>
          <p:nvPr userDrawn="1"/>
        </p:nvCxnSpPr>
        <p:spPr>
          <a:xfrm>
            <a:off x="620713" y="9181397"/>
            <a:ext cx="4935537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B02F94CB-278E-4937-95F0-372DF0B80C9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13" y="9292323"/>
            <a:ext cx="1401270" cy="190856"/>
          </a:xfrm>
          <a:prstGeom prst="rect">
            <a:avLst/>
          </a:prstGeom>
        </p:spPr>
      </p:pic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06EDB6BF-22F1-41F8-8F43-585D5426CD66}"/>
              </a:ext>
            </a:extLst>
          </p:cNvPr>
          <p:cNvGrpSpPr/>
          <p:nvPr userDrawn="1"/>
        </p:nvGrpSpPr>
        <p:grpSpPr>
          <a:xfrm>
            <a:off x="625475" y="0"/>
            <a:ext cx="5616575" cy="690563"/>
            <a:chOff x="625475" y="0"/>
            <a:chExt cx="5616575" cy="690563"/>
          </a:xfrm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84E8F05A-F96B-4C42-B70D-ACB9E3C73EE1}"/>
                </a:ext>
              </a:extLst>
            </p:cNvPr>
            <p:cNvSpPr/>
            <p:nvPr/>
          </p:nvSpPr>
          <p:spPr>
            <a:xfrm>
              <a:off x="625475" y="0"/>
              <a:ext cx="5616575" cy="69056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144000" bIns="0" rtlCol="0" anchor="ctr"/>
            <a:lstStyle/>
            <a:p>
              <a:pPr algn="r"/>
              <a:r>
                <a:rPr lang="ru-RU" sz="3600" dirty="0">
                  <a:solidFill>
                    <a:srgbClr val="FFFFFF"/>
                  </a:solidFill>
                  <a:latin typeface="+mj-lt"/>
                  <a:ea typeface="+mj-ea"/>
                  <a:cs typeface="+mj-cs"/>
                </a:rPr>
                <a:t>РЕЦЕПТУРА</a:t>
              </a:r>
              <a:endParaRPr lang="ru-RU" sz="3600" dirty="0">
                <a:solidFill>
                  <a:srgbClr val="FFFFFF"/>
                </a:solidFill>
                <a:latin typeface="Gilroy ExtraBold" panose="00000900000000000000" pitchFamily="50" charset="-52"/>
              </a:endParaRPr>
            </a:p>
          </p:txBody>
        </p:sp>
        <p:grpSp>
          <p:nvGrpSpPr>
            <p:cNvPr id="17" name="Группа 16">
              <a:extLst>
                <a:ext uri="{FF2B5EF4-FFF2-40B4-BE49-F238E27FC236}">
                  <a16:creationId xmlns:a16="http://schemas.microsoft.com/office/drawing/2014/main" id="{BE77B34A-36D0-4ACE-A0E3-6C7C35F85842}"/>
                </a:ext>
              </a:extLst>
            </p:cNvPr>
            <p:cNvGrpSpPr/>
            <p:nvPr/>
          </p:nvGrpSpPr>
          <p:grpSpPr>
            <a:xfrm>
              <a:off x="717622" y="171452"/>
              <a:ext cx="992116" cy="397303"/>
              <a:chOff x="446848" y="1609860"/>
              <a:chExt cx="1961768" cy="785610"/>
            </a:xfrm>
            <a:solidFill>
              <a:schemeClr val="accent3">
                <a:alpha val="68000"/>
              </a:schemeClr>
            </a:solidFill>
          </p:grpSpPr>
          <p:sp>
            <p:nvSpPr>
              <p:cNvPr id="27" name="Полилиния: фигура 26">
                <a:extLst>
                  <a:ext uri="{FF2B5EF4-FFF2-40B4-BE49-F238E27FC236}">
                    <a16:creationId xmlns:a16="http://schemas.microsoft.com/office/drawing/2014/main" id="{EA05E603-D280-4108-8617-13D20D371ED5}"/>
                  </a:ext>
                </a:extLst>
              </p:cNvPr>
              <p:cNvSpPr/>
              <p:nvPr/>
            </p:nvSpPr>
            <p:spPr>
              <a:xfrm>
                <a:off x="446848" y="1609860"/>
                <a:ext cx="785610" cy="785610"/>
              </a:xfrm>
              <a:custGeom>
                <a:avLst/>
                <a:gdLst>
                  <a:gd name="connsiteX0" fmla="*/ 0 w 1448874"/>
                  <a:gd name="connsiteY0" fmla="*/ 1448874 h 1448874"/>
                  <a:gd name="connsiteX1" fmla="*/ 724437 w 1448874"/>
                  <a:gd name="connsiteY1" fmla="*/ 1448874 h 1448874"/>
                  <a:gd name="connsiteX2" fmla="*/ 1448874 w 1448874"/>
                  <a:gd name="connsiteY2" fmla="*/ 724437 h 1448874"/>
                  <a:gd name="connsiteX3" fmla="*/ 1448874 w 1448874"/>
                  <a:gd name="connsiteY3" fmla="*/ 0 h 1448874"/>
                  <a:gd name="connsiteX4" fmla="*/ 724437 w 1448874"/>
                  <a:gd name="connsiteY4" fmla="*/ 0 h 1448874"/>
                  <a:gd name="connsiteX5" fmla="*/ 0 w 1448874"/>
                  <a:gd name="connsiteY5" fmla="*/ 724437 h 1448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8874" h="1448874">
                    <a:moveTo>
                      <a:pt x="0" y="1448874"/>
                    </a:moveTo>
                    <a:lnTo>
                      <a:pt x="724437" y="1448874"/>
                    </a:lnTo>
                    <a:cubicBezTo>
                      <a:pt x="1124533" y="1448874"/>
                      <a:pt x="1448874" y="1124533"/>
                      <a:pt x="1448874" y="724437"/>
                    </a:cubicBezTo>
                    <a:lnTo>
                      <a:pt x="1448874" y="0"/>
                    </a:lnTo>
                    <a:lnTo>
                      <a:pt x="724437" y="0"/>
                    </a:lnTo>
                    <a:cubicBezTo>
                      <a:pt x="324341" y="0"/>
                      <a:pt x="0" y="324341"/>
                      <a:pt x="0" y="72443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 dirty="0"/>
              </a:p>
            </p:txBody>
          </p:sp>
          <p:sp>
            <p:nvSpPr>
              <p:cNvPr id="28" name="Овал 27">
                <a:extLst>
                  <a:ext uri="{FF2B5EF4-FFF2-40B4-BE49-F238E27FC236}">
                    <a16:creationId xmlns:a16="http://schemas.microsoft.com/office/drawing/2014/main" id="{356790C4-9562-46F0-B567-9628E92A1A7E}"/>
                  </a:ext>
                </a:extLst>
              </p:cNvPr>
              <p:cNvSpPr/>
              <p:nvPr/>
            </p:nvSpPr>
            <p:spPr>
              <a:xfrm>
                <a:off x="1062508" y="1609860"/>
                <a:ext cx="785610" cy="7856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 dirty="0"/>
              </a:p>
            </p:txBody>
          </p:sp>
          <p:sp>
            <p:nvSpPr>
              <p:cNvPr id="29" name="Капля 28">
                <a:extLst>
                  <a:ext uri="{FF2B5EF4-FFF2-40B4-BE49-F238E27FC236}">
                    <a16:creationId xmlns:a16="http://schemas.microsoft.com/office/drawing/2014/main" id="{5C448484-E126-4DDF-9433-93B6DA1D1FDF}"/>
                  </a:ext>
                </a:extLst>
              </p:cNvPr>
              <p:cNvSpPr/>
              <p:nvPr/>
            </p:nvSpPr>
            <p:spPr>
              <a:xfrm>
                <a:off x="1623006" y="1609860"/>
                <a:ext cx="785610" cy="78561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 dirty="0"/>
              </a:p>
            </p:txBody>
          </p:sp>
        </p:grpSp>
        <p:pic>
          <p:nvPicPr>
            <p:cNvPr id="26" name="Рисунок 25">
              <a:extLst>
                <a:ext uri="{FF2B5EF4-FFF2-40B4-BE49-F238E27FC236}">
                  <a16:creationId xmlns:a16="http://schemas.microsoft.com/office/drawing/2014/main" id="{5EDCCBEA-2E32-4C2E-B5BB-2736333D23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51198" y="283334"/>
              <a:ext cx="286574" cy="2100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9799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j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j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j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391" userDrawn="1">
          <p15:clr>
            <a:srgbClr val="F26B43"/>
          </p15:clr>
        </p15:guide>
        <p15:guide id="3" pos="3929" userDrawn="1">
          <p15:clr>
            <a:srgbClr val="F26B43"/>
          </p15:clr>
        </p15:guide>
        <p15:guide id="4" orient="horz" pos="1170" userDrawn="1">
          <p15:clr>
            <a:srgbClr val="F26B43"/>
          </p15:clr>
        </p15:guide>
        <p15:guide id="5" orient="horz" pos="625" userDrawn="1">
          <p15:clr>
            <a:srgbClr val="F26B43"/>
          </p15:clr>
        </p15:guide>
        <p15:guide id="6" orient="horz" pos="7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>
            <a:extLst>
              <a:ext uri="{FF2B5EF4-FFF2-40B4-BE49-F238E27FC236}">
                <a16:creationId xmlns:a16="http://schemas.microsoft.com/office/drawing/2014/main" id="{DBAB7182-9D28-4CBE-85C7-F55F3CC5A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000632"/>
            <a:ext cx="5627688" cy="9311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Батончик кокосовый «</a:t>
            </a:r>
            <a:r>
              <a:rPr lang="ru-RU" sz="3200" dirty="0" err="1"/>
              <a:t>Коконатка</a:t>
            </a:r>
            <a:r>
              <a:rPr lang="ru-RU" sz="3200" dirty="0"/>
              <a:t>»</a:t>
            </a:r>
          </a:p>
        </p:txBody>
      </p:sp>
      <p:sp>
        <p:nvSpPr>
          <p:cNvPr id="51" name="Номер слайда 50">
            <a:extLst>
              <a:ext uri="{FF2B5EF4-FFF2-40B4-BE49-F238E27FC236}">
                <a16:creationId xmlns:a16="http://schemas.microsoft.com/office/drawing/2014/main" id="{340E55D9-9148-4444-A620-FAFB92D4B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1</a:t>
            </a:fld>
            <a:endParaRPr lang="ru-RU"/>
          </a:p>
        </p:txBody>
      </p:sp>
      <p:sp>
        <p:nvSpPr>
          <p:cNvPr id="13" name="Дата 12">
            <a:extLst>
              <a:ext uri="{FF2B5EF4-FFF2-40B4-BE49-F238E27FC236}">
                <a16:creationId xmlns:a16="http://schemas.microsoft.com/office/drawing/2014/main" id="{6E4D001A-D5D5-44DB-8563-C73E1C23F87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BDBE22E-22B3-45F6-A887-0C440462B6AF}" type="datetime1">
              <a:rPr lang="ru-RU" smtClean="0"/>
              <a:t>18.07.2024</a:t>
            </a:fld>
            <a:endParaRPr lang="ru-RU" dirty="0"/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D7D3DA82-8775-4DF3-9A5C-8ABF9D7C1DEF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2564413421"/>
              </p:ext>
            </p:extLst>
          </p:nvPr>
        </p:nvGraphicFramePr>
        <p:xfrm>
          <a:off x="609600" y="3139935"/>
          <a:ext cx="5627689" cy="4405571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2455952">
                  <a:extLst>
                    <a:ext uri="{9D8B030D-6E8A-4147-A177-3AD203B41FA5}">
                      <a16:colId xmlns:a16="http://schemas.microsoft.com/office/drawing/2014/main" val="1786228807"/>
                    </a:ext>
                  </a:extLst>
                </a:gridCol>
                <a:gridCol w="973472">
                  <a:extLst>
                    <a:ext uri="{9D8B030D-6E8A-4147-A177-3AD203B41FA5}">
                      <a16:colId xmlns:a16="http://schemas.microsoft.com/office/drawing/2014/main" val="2738965232"/>
                    </a:ext>
                  </a:extLst>
                </a:gridCol>
                <a:gridCol w="1102313">
                  <a:extLst>
                    <a:ext uri="{9D8B030D-6E8A-4147-A177-3AD203B41FA5}">
                      <a16:colId xmlns:a16="http://schemas.microsoft.com/office/drawing/2014/main" val="60839300"/>
                    </a:ext>
                  </a:extLst>
                </a:gridCol>
                <a:gridCol w="1095952">
                  <a:extLst>
                    <a:ext uri="{9D8B030D-6E8A-4147-A177-3AD203B41FA5}">
                      <a16:colId xmlns:a16="http://schemas.microsoft.com/office/drawing/2014/main" val="1076758076"/>
                    </a:ext>
                  </a:extLst>
                </a:gridCol>
              </a:tblGrid>
              <a:tr h="465610">
                <a:tc gridSpan="4"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810895" algn="l"/>
                        </a:tabLs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РЕЦЕПТУРА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6858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EC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810895" algn="l"/>
                        </a:tabLs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10</a:t>
                      </a:r>
                    </a:p>
                  </a:txBody>
                  <a:tcPr marL="108000" marT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28063"/>
                  </a:ext>
                </a:extLst>
              </a:tr>
              <a:tr h="312812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сырья</a:t>
                      </a: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Массовая доля сухих веществ,</a:t>
                      </a:r>
                      <a:r>
                        <a:rPr lang="en-US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Расход сырья, кг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4084262"/>
                  </a:ext>
                </a:extLst>
              </a:tr>
              <a:tr h="525256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зольных веществ, не более (%)</a:t>
                      </a: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натуре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сухих веществах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236500"/>
                  </a:ext>
                </a:extLst>
              </a:tr>
              <a:tr h="47246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/>
                        <a:t>Кокосовая стружка сорт </a:t>
                      </a:r>
                      <a:r>
                        <a:rPr lang="ru-RU" sz="1000" b="1" dirty="0" err="1"/>
                        <a:t>Medium</a:t>
                      </a:r>
                      <a:r>
                        <a:rPr lang="ru-RU" sz="1000" b="1" dirty="0"/>
                        <a:t> 65%</a:t>
                      </a:r>
                      <a:r>
                        <a:rPr lang="en-US" sz="1000" b="1" dirty="0"/>
                        <a:t> </a:t>
                      </a:r>
                      <a:r>
                        <a:rPr lang="en-US" sz="1000" dirty="0"/>
                        <a:t>ROYAL COCONUT</a:t>
                      </a:r>
                      <a:endParaRPr lang="ru-RU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571,0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553,9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811198"/>
                  </a:ext>
                </a:extLst>
              </a:tr>
              <a:tr h="3128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Заменитель молочного жира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4520851"/>
                  </a:ext>
                </a:extLst>
              </a:tr>
              <a:tr h="312812">
                <a:tc>
                  <a:txBody>
                    <a:bodyPr/>
                    <a:lstStyle/>
                    <a:p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Глюкозно-фруктозный сироп 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42</a:t>
                      </a:r>
                      <a:endParaRPr lang="ru-RU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428,6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334,3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589444"/>
                  </a:ext>
                </a:extLst>
              </a:tr>
              <a:tr h="312812">
                <a:tc>
                  <a:txBody>
                    <a:bodyPr/>
                    <a:lstStyle/>
                    <a:p>
                      <a:r>
                        <a:rPr lang="ru-RU" sz="1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Ксантановая</a:t>
                      </a: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камедь</a:t>
                      </a: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4,72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3,68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3403879"/>
                  </a:ext>
                </a:extLst>
              </a:tr>
              <a:tr h="3128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Лимонная кислота</a:t>
                      </a: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91,2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0,72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0,66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725257"/>
                  </a:ext>
                </a:extLst>
              </a:tr>
              <a:tr h="3128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Глицерин</a:t>
                      </a: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233991"/>
                  </a:ext>
                </a:extLst>
              </a:tr>
              <a:tr h="47246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Ароматизатор Кокосовый крем. нат.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50402023</a:t>
                      </a: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017545"/>
                  </a:ext>
                </a:extLst>
              </a:tr>
              <a:tr h="3128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Итого: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1051,0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937,4</a:t>
                      </a: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331086"/>
                  </a:ext>
                </a:extLst>
              </a:tr>
              <a:tr h="28009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Выход: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1000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90,0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105379"/>
                  </a:ext>
                </a:extLst>
              </a:tr>
            </a:tbl>
          </a:graphicData>
        </a:graphic>
      </p:graphicFrame>
      <p:sp>
        <p:nvSpPr>
          <p:cNvPr id="26" name="Текст 25">
            <a:extLst>
              <a:ext uri="{FF2B5EF4-FFF2-40B4-BE49-F238E27FC236}">
                <a16:creationId xmlns:a16="http://schemas.microsoft.com/office/drawing/2014/main" id="{79E87139-8D35-4BF2-A3A3-FE900F0DC9F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70000" y="8320314"/>
            <a:ext cx="1653674" cy="647700"/>
          </a:xfr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b="1" dirty="0"/>
              <a:t>Кокосовая стружка сорт </a:t>
            </a:r>
            <a:r>
              <a:rPr lang="ru-RU" sz="900" b="1" dirty="0" err="1"/>
              <a:t>Medium</a:t>
            </a:r>
            <a:r>
              <a:rPr lang="ru-RU" sz="900" b="1" dirty="0"/>
              <a:t> 65%</a:t>
            </a:r>
            <a:r>
              <a:rPr lang="en-US" sz="900" b="1" dirty="0"/>
              <a:t> </a:t>
            </a:r>
            <a:r>
              <a:rPr lang="en-US" sz="900" dirty="0"/>
              <a:t>ROYAL COCONUT</a:t>
            </a:r>
            <a:endParaRPr lang="ru-RU" sz="900" b="1" kern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900" dirty="0">
                <a:effectLst/>
                <a:ea typeface="Calibri" panose="020F0502020204030204" pitchFamily="34" charset="0"/>
              </a:rPr>
              <a:t>Ссылка на продукт</a:t>
            </a:r>
            <a:endParaRPr lang="ru-RU" sz="900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B55CDC63-908B-4596-848C-65073094D20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711" y="1967437"/>
            <a:ext cx="5616577" cy="931198"/>
          </a:xfrm>
        </p:spPr>
        <p:txBody>
          <a:bodyPr/>
          <a:lstStyle/>
          <a:p>
            <a:r>
              <a:rPr lang="ru-RU" sz="1400" dirty="0"/>
              <a:t>Предлагаем рецептуру кокосового батончика под глазировку с использованием кокосовой стружки Медиум </a:t>
            </a:r>
            <a:r>
              <a:rPr lang="en-US" sz="1400" dirty="0"/>
              <a:t>Royal Coconut</a:t>
            </a:r>
            <a:r>
              <a:rPr lang="ru-RU" sz="1400" dirty="0"/>
              <a:t>.</a:t>
            </a:r>
            <a:r>
              <a:rPr lang="en-US" sz="1400" dirty="0"/>
              <a:t> </a:t>
            </a:r>
            <a:r>
              <a:rPr lang="ru-RU" sz="1400" dirty="0"/>
              <a:t>Батончик имеет нежный вкус и  сочность на протяжении всего срока хранения.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EF160269-AAC9-44DA-9690-23358E7D7BA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6AE453-54EA-35C2-4158-D95A1E7BFD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176" y="1267395"/>
            <a:ext cx="1076325" cy="47244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Текст 25">
            <a:extLst>
              <a:ext uri="{FF2B5EF4-FFF2-40B4-BE49-F238E27FC236}">
                <a16:creationId xmlns:a16="http://schemas.microsoft.com/office/drawing/2014/main" id="{3C74BFF3-0777-BAA6-62ED-45D2E6248B8E}"/>
              </a:ext>
            </a:extLst>
          </p:cNvPr>
          <p:cNvSpPr txBox="1">
            <a:spLocks/>
          </p:cNvSpPr>
          <p:nvPr/>
        </p:nvSpPr>
        <p:spPr>
          <a:xfrm>
            <a:off x="609599" y="7676147"/>
            <a:ext cx="3938337" cy="472441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ru-RU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Срок годности: 12 месяцев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13209228-94BF-F06C-A293-2F30B918B635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609599" y="8333014"/>
            <a:ext cx="647700" cy="647700"/>
          </a:xfrm>
        </p:spPr>
      </p:pic>
      <p:pic>
        <p:nvPicPr>
          <p:cNvPr id="28" name="Picture 2" descr="Picture background">
            <a:extLst>
              <a:ext uri="{FF2B5EF4-FFF2-40B4-BE49-F238E27FC236}">
                <a16:creationId xmlns:a16="http://schemas.microsoft.com/office/drawing/2014/main" id="{379074F4-F025-9C2B-AE67-48851BE72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971" y="7803198"/>
            <a:ext cx="1653255" cy="110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887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C80B2DF-E949-4460-9CBE-2C84CE88B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Помогаем создавать продукты по мировым стандартам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4DFC06-94DA-4C26-98DC-3263DC01D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2819-3F6E-4E99-AD21-06ADFD7036EF}" type="slidenum">
              <a:rPr lang="ru-RU" smtClean="0"/>
              <a:t>2</a:t>
            </a:fld>
            <a:endParaRPr lang="ru-RU"/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A45C8AAC-6514-4DD3-9974-8E01CCF00E67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737855190"/>
              </p:ext>
            </p:extLst>
          </p:nvPr>
        </p:nvGraphicFramePr>
        <p:xfrm>
          <a:off x="620713" y="1576138"/>
          <a:ext cx="5539455" cy="229113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0837">
                  <a:extLst>
                    <a:ext uri="{9D8B030D-6E8A-4147-A177-3AD203B41FA5}">
                      <a16:colId xmlns:a16="http://schemas.microsoft.com/office/drawing/2014/main" val="213453026"/>
                    </a:ext>
                  </a:extLst>
                </a:gridCol>
                <a:gridCol w="5188618">
                  <a:extLst>
                    <a:ext uri="{9D8B030D-6E8A-4147-A177-3AD203B41FA5}">
                      <a16:colId xmlns:a16="http://schemas.microsoft.com/office/drawing/2014/main" val="2394137313"/>
                    </a:ext>
                  </a:extLst>
                </a:gridCol>
              </a:tblGrid>
              <a:tr h="920305"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8000" marT="108000" marB="108000">
                    <a:solidFill>
                      <a:srgbClr val="F6F2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/>
                        <a:t>Кокосовая стружка сорт </a:t>
                      </a:r>
                      <a:r>
                        <a:rPr lang="ru-RU" sz="1100" b="1" dirty="0" err="1"/>
                        <a:t>Medium</a:t>
                      </a:r>
                      <a:r>
                        <a:rPr lang="ru-RU" sz="1100" b="1" dirty="0"/>
                        <a:t> 65%</a:t>
                      </a:r>
                      <a:r>
                        <a:rPr lang="en-US" sz="1100" b="1" dirty="0"/>
                        <a:t> </a:t>
                      </a:r>
                      <a:endParaRPr lang="ru-RU" sz="110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Высушенная и измельченная мякоть спелого кокоса. Размер частиц: 1,18 – 2,0 мм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Прямые поставки от крупнейшего производителя кокосовой стружки в Индонезии </a:t>
                      </a:r>
                      <a:r>
                        <a:rPr lang="en-US" sz="1000" b="1" dirty="0"/>
                        <a:t>ROYAL COCONUT</a:t>
                      </a:r>
                      <a:r>
                        <a:rPr lang="ru-RU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 marL="108000" marT="108000" marB="108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128416"/>
                  </a:ext>
                </a:extLst>
              </a:tr>
              <a:tr h="510799"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8000" marT="108000" marB="108000">
                    <a:solidFill>
                      <a:srgbClr val="F6F2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Лимонная кислота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Прямые поставки от производителей в Китае</a:t>
                      </a:r>
                    </a:p>
                  </a:txBody>
                  <a:tcPr marL="108000" marT="108000" marB="108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131452"/>
                  </a:ext>
                </a:extLst>
              </a:tr>
              <a:tr h="746611"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8000" marT="108000" marB="108000">
                    <a:solidFill>
                      <a:srgbClr val="F6F2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Ароматизатор Кокосовый крем. нат. 50402023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Придаёт изделию нежный вкус кокоса с легкой сливочной нотой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 marL="108000" marT="108000" marB="108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266586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6909CD0-58E5-5F31-B736-7561D3812B18}"/>
              </a:ext>
            </a:extLst>
          </p:cNvPr>
          <p:cNvSpPr txBox="1"/>
          <p:nvPr/>
        </p:nvSpPr>
        <p:spPr>
          <a:xfrm>
            <a:off x="620713" y="986589"/>
            <a:ext cx="52778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/>
              <a:t>ИСПОЛЬЗУЕМЫЕ ИНГРЕДИЕНТЫ</a:t>
            </a:r>
          </a:p>
        </p:txBody>
      </p:sp>
      <p:graphicFrame>
        <p:nvGraphicFramePr>
          <p:cNvPr id="18" name="Таблица 17">
            <a:extLst>
              <a:ext uri="{FF2B5EF4-FFF2-40B4-BE49-F238E27FC236}">
                <a16:creationId xmlns:a16="http://schemas.microsoft.com/office/drawing/2014/main" id="{B30B084D-0846-598E-77C6-F2920A4EB3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2271451"/>
              </p:ext>
            </p:extLst>
          </p:nvPr>
        </p:nvGraphicFramePr>
        <p:xfrm>
          <a:off x="709863" y="4848726"/>
          <a:ext cx="5666874" cy="398245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2305">
                  <a:extLst>
                    <a:ext uri="{9D8B030D-6E8A-4147-A177-3AD203B41FA5}">
                      <a16:colId xmlns:a16="http://schemas.microsoft.com/office/drawing/2014/main" val="3075780459"/>
                    </a:ext>
                  </a:extLst>
                </a:gridCol>
                <a:gridCol w="5344569">
                  <a:extLst>
                    <a:ext uri="{9D8B030D-6E8A-4147-A177-3AD203B41FA5}">
                      <a16:colId xmlns:a16="http://schemas.microsoft.com/office/drawing/2014/main" val="147225739"/>
                    </a:ext>
                  </a:extLst>
                </a:gridCol>
              </a:tblGrid>
              <a:tr h="4754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810895" algn="l"/>
                        </a:tabLst>
                      </a:pPr>
                      <a:r>
                        <a:rPr lang="ru-RU" sz="10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08000" marR="108000" marT="144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СМЕШЕНИЕ СУХИХ КОМПОНЕНТОВ</a:t>
                      </a:r>
                    </a:p>
                  </a:txBody>
                  <a:tcPr marL="108000" marR="108000" marT="144000" marB="108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616531"/>
                  </a:ext>
                </a:extLst>
              </a:tr>
              <a:tr h="9106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810895" algn="l"/>
                        </a:tabLst>
                      </a:pPr>
                      <a:endParaRPr lang="ru-RU" sz="1000" dirty="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44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смеситель вносят согласно рецептуре сухие компоненты (смеситель должен быть заполнен не более 70% от объема) и перемешивают в течение 1-1,5 минуты со скоростью 1500 об/мин.</a:t>
                      </a:r>
                      <a:endParaRPr lang="ru-RU" sz="1000" dirty="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44000" marB="108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386559"/>
                  </a:ext>
                </a:extLst>
              </a:tr>
              <a:tr h="44170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810895" algn="l"/>
                        </a:tabLst>
                      </a:pPr>
                      <a:r>
                        <a:rPr lang="ru-RU" sz="10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08000" marR="108000" marT="144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ПРИГОТОВЛЕНИЕ МАССЫ</a:t>
                      </a:r>
                    </a:p>
                  </a:txBody>
                  <a:tcPr marL="108000" marR="108000" marT="144000" marB="108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632549"/>
                  </a:ext>
                </a:extLst>
              </a:tr>
              <a:tr h="11020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810895" algn="l"/>
                        </a:tabLst>
                      </a:pPr>
                      <a:endParaRPr lang="ru-RU" sz="1000" dirty="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44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Глюкозно-фруктозный сироп заливается в смеситель, добавляется предварительно растопленный заменитель молочного жира, ароматизатор. Далее полученную массу перемешивают в течение 15-20 мин со скоростью 20 об/мин.</a:t>
                      </a:r>
                      <a:endParaRPr lang="ru-RU" sz="1100" dirty="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44000" marB="108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6926532"/>
                  </a:ext>
                </a:extLst>
              </a:tr>
              <a:tr h="44170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810895" algn="l"/>
                        </a:tabLst>
                      </a:pPr>
                      <a:r>
                        <a:rPr lang="ru-RU" sz="10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08000" marR="108000" marT="144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ФОРМОВКА</a:t>
                      </a:r>
                    </a:p>
                  </a:txBody>
                  <a:tcPr marL="108000" marR="108000" marT="144000" marB="108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938456"/>
                  </a:ext>
                </a:extLst>
              </a:tr>
              <a:tr h="610924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44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/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Полученная масса формуется на экструдере, режется и подается на глазировку.</a:t>
                      </a:r>
                      <a:endParaRPr lang="ru-RU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144000" marB="108000">
                    <a:lnL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DE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960536"/>
                  </a:ext>
                </a:extLst>
              </a:tr>
            </a:tbl>
          </a:graphicData>
        </a:graphic>
      </p:graphicFrame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83197E28-418D-BC32-E329-D82C34259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1442" y="3945026"/>
            <a:ext cx="4925846" cy="596014"/>
          </a:xfrm>
        </p:spPr>
        <p:txBody>
          <a:bodyPr>
            <a:normAutofit/>
          </a:bodyPr>
          <a:lstStyle/>
          <a:p>
            <a:r>
              <a:rPr lang="ru-RU" dirty="0"/>
              <a:t>ТЕХНОЛОГИЧЕСКАЯ ИНСТРУКЦИЯ</a:t>
            </a:r>
            <a:br>
              <a:rPr lang="ru-RU" dirty="0"/>
            </a:br>
            <a:r>
              <a:rPr lang="ru-RU" dirty="0"/>
              <a:t>по приготовлению кокосового батончика</a:t>
            </a:r>
          </a:p>
        </p:txBody>
      </p:sp>
    </p:spTree>
    <p:extLst>
      <p:ext uri="{BB962C8B-B14F-4D97-AF65-F5344CB8AC3E}">
        <p14:creationId xmlns:p14="http://schemas.microsoft.com/office/powerpoint/2010/main" val="9200344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ЛЛ-Сервис Индастриал">
      <a:dk1>
        <a:srgbClr val="58504B"/>
      </a:dk1>
      <a:lt1>
        <a:srgbClr val="F6F2EB"/>
      </a:lt1>
      <a:dk2>
        <a:srgbClr val="FFC000"/>
      </a:dk2>
      <a:lt2>
        <a:srgbClr val="AE9B7A"/>
      </a:lt2>
      <a:accent1>
        <a:srgbClr val="648741"/>
      </a:accent1>
      <a:accent2>
        <a:srgbClr val="CDD241"/>
      </a:accent2>
      <a:accent3>
        <a:srgbClr val="BBB771"/>
      </a:accent3>
      <a:accent4>
        <a:srgbClr val="7B6337"/>
      </a:accent4>
      <a:accent5>
        <a:srgbClr val="7B6337"/>
      </a:accent5>
      <a:accent6>
        <a:srgbClr val="DAD3A3"/>
      </a:accent6>
      <a:hlink>
        <a:srgbClr val="A5844A"/>
      </a:hlink>
      <a:folHlink>
        <a:srgbClr val="58504B"/>
      </a:folHlink>
    </a:clrScheme>
    <a:fontScheme name="СЕЛЛ-Сервис">
      <a:majorFont>
        <a:latin typeface="Gilroy"/>
        <a:ea typeface=""/>
        <a:cs typeface=""/>
      </a:majorFont>
      <a:minorFont>
        <a:latin typeface="Lato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ЕЛЛ-Сервис Индастриал">
      <a:dk1>
        <a:srgbClr val="58504B"/>
      </a:dk1>
      <a:lt1>
        <a:srgbClr val="F6F2EB"/>
      </a:lt1>
      <a:dk2>
        <a:srgbClr val="FFC000"/>
      </a:dk2>
      <a:lt2>
        <a:srgbClr val="AE9B7A"/>
      </a:lt2>
      <a:accent1>
        <a:srgbClr val="648741"/>
      </a:accent1>
      <a:accent2>
        <a:srgbClr val="CDD241"/>
      </a:accent2>
      <a:accent3>
        <a:srgbClr val="BBB771"/>
      </a:accent3>
      <a:accent4>
        <a:srgbClr val="7B6337"/>
      </a:accent4>
      <a:accent5>
        <a:srgbClr val="7B6337"/>
      </a:accent5>
      <a:accent6>
        <a:srgbClr val="DAD3A3"/>
      </a:accent6>
      <a:hlink>
        <a:srgbClr val="A5844A"/>
      </a:hlink>
      <a:folHlink>
        <a:srgbClr val="58504B"/>
      </a:folHlink>
    </a:clrScheme>
    <a:fontScheme name="СЕЛЛ-Сервис">
      <a:majorFont>
        <a:latin typeface="Gilroy"/>
        <a:ea typeface=""/>
        <a:cs typeface=""/>
      </a:majorFont>
      <a:minorFont>
        <a:latin typeface="Lato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1767</TotalTime>
  <Words>284</Words>
  <Application>Microsoft Office PowerPoint</Application>
  <PresentationFormat>Лист A4 (210x297 мм)</PresentationFormat>
  <Paragraphs>70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Gilroy</vt:lpstr>
      <vt:lpstr>Gilroy ExtraBold</vt:lpstr>
      <vt:lpstr>Gilroy Light</vt:lpstr>
      <vt:lpstr>Lato</vt:lpstr>
      <vt:lpstr>Тема Office</vt:lpstr>
      <vt:lpstr>1_Тема Office</vt:lpstr>
      <vt:lpstr>Батончик кокосовый «Коконатка»</vt:lpstr>
      <vt:lpstr>ТЕХНОЛОГИЧЕСКАЯ ИНСТРУКЦИЯ по приготовлению кокосового батончика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Jenny M</dc:creator>
  <cp:lastModifiedBy>Парамонова Ольга</cp:lastModifiedBy>
  <cp:revision>386</cp:revision>
  <dcterms:created xsi:type="dcterms:W3CDTF">2024-05-27T15:29:28Z</dcterms:created>
  <dcterms:modified xsi:type="dcterms:W3CDTF">2024-07-18T10:15:34Z</dcterms:modified>
</cp:coreProperties>
</file>